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80" r:id="rId15"/>
    <p:sldId id="281" r:id="rId16"/>
    <p:sldId id="260" r:id="rId17"/>
    <p:sldId id="282" r:id="rId18"/>
    <p:sldId id="261" r:id="rId19"/>
    <p:sldId id="278" r:id="rId20"/>
    <p:sldId id="262" r:id="rId21"/>
    <p:sldId id="277" r:id="rId22"/>
    <p:sldId id="263" r:id="rId23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4">
          <p15:clr>
            <a:srgbClr val="A4A3A4"/>
          </p15:clr>
        </p15:guide>
        <p15:guide id="2" pos="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8881"/>
    <a:srgbClr val="33928A"/>
    <a:srgbClr val="00786E"/>
    <a:srgbClr val="7F6BE8"/>
    <a:srgbClr val="3C8904"/>
    <a:srgbClr val="860049"/>
    <a:srgbClr val="31FFFE"/>
    <a:srgbClr val="C38912"/>
    <a:srgbClr val="1C7B70"/>
    <a:srgbClr val="8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3" autoAdjust="0"/>
    <p:restoredTop sz="79142" autoAdjust="0"/>
  </p:normalViewPr>
  <p:slideViewPr>
    <p:cSldViewPr snapToGrid="0" showGuides="1">
      <p:cViewPr varScale="1">
        <p:scale>
          <a:sx n="122" d="100"/>
          <a:sy n="122" d="100"/>
        </p:scale>
        <p:origin x="304" y="184"/>
      </p:cViewPr>
      <p:guideLst>
        <p:guide orient="horz" pos="1044"/>
        <p:guide pos="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-4192" y="-11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oundry.org/found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Tx/>
              <a:buNone/>
            </a:pPr>
            <a:endParaRPr lang="en-US" altLang="zh-Han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endParaRPr lang="en-US" altLang="zh-CN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开发者构建容器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开发者负责打包构建容器，并且以容器为交付物，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在标准化交付物的同时，给予了开发团队极高的灵活性</a:t>
            </a:r>
            <a:endParaRPr lang="zh-CN" altLang="en-U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对于预先打包好的基于镜像的任务更易于部署</a:t>
            </a: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  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提供了更多的扩展点，用于各种定制的可能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，通过扩展</a:t>
            </a:r>
            <a:r>
              <a:rPr lang="en-US" altLang="zh-Han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来增加集群的功能</a:t>
            </a:r>
            <a:endParaRPr lang="zh-CN" alt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提供了显式的端口绑定和容器共置</a:t>
            </a:r>
            <a:r>
              <a:rPr lang="en-US" altLang="zh-CN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(Pods)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等部署上的控制权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br>
              <a:rPr lang="en-US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2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K8S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4230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1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sz="1100" dirty="0"/>
              <a:t>唯一有Google合作和支持的商业软件，Google唯一支持的商业版K8s</a:t>
            </a:r>
          </a:p>
          <a:p>
            <a:pPr marL="171450" indent="-171450"/>
            <a:r>
              <a:rPr lang="en-US" sz="1100" dirty="0"/>
              <a:t>纯开源K8s，对K8s没有任何定制和分支扩展，随时升级最新K8s</a:t>
            </a:r>
          </a:p>
          <a:p>
            <a:pPr marL="171450" indent="-171450"/>
            <a:r>
              <a:rPr lang="en-US" sz="1100" dirty="0" err="1"/>
              <a:t>和Google公有云的工作负荷可以流动，也是Google支持PKS的原因</a:t>
            </a:r>
            <a:endParaRPr lang="en-US" sz="1100" dirty="0"/>
          </a:p>
          <a:p>
            <a:pPr marL="171450" indent="-171450"/>
            <a:r>
              <a:rPr lang="en-US" sz="1100" dirty="0" err="1"/>
              <a:t>针对企业级商用环境下VMWare</a:t>
            </a:r>
            <a:r>
              <a:rPr lang="en-US" sz="1100" dirty="0"/>
              <a:t> </a:t>
            </a:r>
            <a:r>
              <a:rPr lang="en-US" sz="1100" dirty="0" err="1"/>
              <a:t>成为主流，集成VMWare成熟的IaaS技术，包括VSAN和NSX</a:t>
            </a:r>
            <a:endParaRPr lang="en-US" sz="1100" dirty="0"/>
          </a:p>
          <a:p>
            <a:pPr marL="171450" indent="-171450"/>
            <a:r>
              <a:rPr lang="en-US" sz="1100" dirty="0" err="1"/>
              <a:t>PKS提供了简单的自动化安装部署运维工具，而且对不同的云是一致的</a:t>
            </a:r>
            <a:endParaRPr lang="en-US" sz="1100" dirty="0"/>
          </a:p>
          <a:p>
            <a:pPr marL="171450" indent="-171450"/>
            <a:r>
              <a:rPr lang="en-US" altLang="zh-Hans" sz="1100" dirty="0"/>
              <a:t>K8S</a:t>
            </a:r>
            <a:r>
              <a:rPr lang="zh-Hans" altLang="en-US" sz="1100" dirty="0"/>
              <a:t> </a:t>
            </a:r>
            <a:r>
              <a:rPr lang="en-US" altLang="zh-Hans" sz="1100" dirty="0"/>
              <a:t>as a service</a:t>
            </a:r>
          </a:p>
          <a:p>
            <a:pPr marL="171450" indent="-171450"/>
            <a:r>
              <a:rPr lang="en-US" sz="1100" dirty="0" err="1"/>
              <a:t>沙箱环境</a:t>
            </a:r>
            <a:r>
              <a:rPr lang="zh-Hans" altLang="en-US" sz="1100" dirty="0"/>
              <a:t>且</a:t>
            </a:r>
            <a:r>
              <a:rPr lang="en-US" sz="1100" dirty="0" err="1"/>
              <a:t>无需运维人员参与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2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100" b="1" dirty="0">
                <a:solidFill>
                  <a:schemeClr val="lt2"/>
                </a:solidFill>
              </a:rPr>
              <a:t>PKS</a:t>
            </a:r>
            <a:endParaRPr lang="en" sz="1100" b="1" dirty="0">
              <a:solidFill>
                <a:schemeClr val="lt2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Hans" altLang="en-US" sz="1100" dirty="0"/>
              <a:t>整合</a:t>
            </a:r>
            <a:r>
              <a:rPr lang="en-US" sz="1100" dirty="0"/>
              <a:t>纯开源K8s，对K8s没有任何定制和分支扩展，随时</a:t>
            </a:r>
            <a:r>
              <a:rPr lang="zh-Hans" altLang="en-US" sz="1100" dirty="0"/>
              <a:t>可以通过</a:t>
            </a:r>
            <a:r>
              <a:rPr lang="en-US" sz="1100" dirty="0"/>
              <a:t>PKS升级K8s</a:t>
            </a:r>
            <a:r>
              <a:rPr lang="zh-Hans" altLang="en-US" sz="1100" dirty="0"/>
              <a:t>，</a:t>
            </a:r>
            <a:r>
              <a:rPr lang="zh-Hans" altLang="en-US" dirty="0"/>
              <a:t>目前是</a:t>
            </a:r>
            <a:r>
              <a:rPr lang="en-US" altLang="zh-Hans" dirty="0"/>
              <a:t>1.10</a:t>
            </a:r>
            <a:r>
              <a:rPr lang="zh-Hans" altLang="en-US" dirty="0"/>
              <a:t>版本，随时升级</a:t>
            </a:r>
            <a:endParaRPr lang="en-US" sz="1100" dirty="0"/>
          </a:p>
          <a:p>
            <a:pPr marL="171450" indent="-171450"/>
            <a:r>
              <a:rPr lang="en-US" sz="1100" dirty="0"/>
              <a:t>K8s有强大的社区和生态</a:t>
            </a:r>
          </a:p>
          <a:p>
            <a:pPr marL="171450" indent="-171450"/>
            <a:r>
              <a:rPr lang="en-US" sz="1100" dirty="0"/>
              <a:t>K8s的功能越来越完善，而且有强大的生态</a:t>
            </a:r>
          </a:p>
          <a:p>
            <a:pPr marL="171450" indent="-171450"/>
            <a:r>
              <a:rPr lang="en-US" sz="1100" dirty="0"/>
              <a:t>PKS和K8s是松耦合，所以可以充分利用K8s的生态和各种插件</a:t>
            </a:r>
          </a:p>
          <a:p>
            <a:pPr marL="171450" indent="-171450"/>
            <a:r>
              <a:rPr lang="en-US" sz="1100" dirty="0"/>
              <a:t>PKS是全松耦合架构，和K8s、和VMWare的产品和Pivotal的产品都是松耦合，易于</a:t>
            </a:r>
            <a:r>
              <a:rPr lang="zh-Hans" altLang="en-US" sz="1100" dirty="0"/>
              <a:t>第三方</a:t>
            </a:r>
            <a:r>
              <a:rPr lang="en-US" sz="1100" dirty="0" err="1"/>
              <a:t>生态</a:t>
            </a:r>
            <a:r>
              <a:rPr lang="zh-Hans" altLang="en-US" sz="1100" dirty="0"/>
              <a:t>集成</a:t>
            </a:r>
            <a:r>
              <a:rPr lang="en-US" sz="1100" dirty="0"/>
              <a:t>。</a:t>
            </a:r>
          </a:p>
          <a:p>
            <a:pPr>
              <a:buFont typeface="Arial" pitchFamily="34" charset="0"/>
              <a:buNone/>
            </a:pPr>
            <a:endParaRPr lang="en-US" sz="1000" dirty="0"/>
          </a:p>
          <a:p>
            <a:r>
              <a:rPr lang="en-US" altLang="zh-Hans" b="1" dirty="0" err="1"/>
              <a:t>OpenShift</a:t>
            </a:r>
            <a:endParaRPr lang="en-US" altLang="zh-Hans" b="1" dirty="0"/>
          </a:p>
          <a:p>
            <a:r>
              <a:rPr lang="zh-Hans" altLang="en-US" dirty="0"/>
              <a:t>不是亲生的，支持少</a:t>
            </a:r>
            <a:endParaRPr lang="en-US" altLang="zh-Hans" dirty="0"/>
          </a:p>
          <a:p>
            <a:r>
              <a:rPr lang="zh-Hans" altLang="en-US" dirty="0"/>
              <a:t>在新版本的</a:t>
            </a:r>
            <a:r>
              <a:rPr lang="en-US" altLang="zh-Hans" dirty="0"/>
              <a:t>k</a:t>
            </a:r>
            <a:r>
              <a:rPr lang="zh-Hans" altLang="en-US" dirty="0"/>
              <a:t>发布到新版本的</a:t>
            </a:r>
            <a:r>
              <a:rPr lang="en-US" altLang="zh-Hans" dirty="0" err="1"/>
              <a:t>os</a:t>
            </a:r>
            <a:r>
              <a:rPr lang="zh-Hans" altLang="en-US" dirty="0"/>
              <a:t>发布期间，用户无法享受新版本的好处</a:t>
            </a:r>
            <a:endParaRPr lang="en-US" altLang="zh-Hans" dirty="0"/>
          </a:p>
          <a:p>
            <a:r>
              <a:rPr lang="zh-Hans" altLang="en-US" dirty="0"/>
              <a:t>生态圈比较封闭，小，质量和数量</a:t>
            </a:r>
            <a:endParaRPr lang="en-US" altLang="zh-Hans" dirty="0"/>
          </a:p>
          <a:p>
            <a:r>
              <a:rPr lang="zh-Hans" altLang="en-US" dirty="0"/>
              <a:t>功能定制经常无效，比如监控</a:t>
            </a:r>
            <a:endParaRPr lang="en-US" altLang="zh-Hans" dirty="0"/>
          </a:p>
          <a:p>
            <a:r>
              <a:rPr lang="zh-Hans" altLang="en-US" dirty="0"/>
              <a:t>深度耦合导致原生的</a:t>
            </a:r>
            <a:r>
              <a:rPr lang="en-US" altLang="zh-Hans" dirty="0"/>
              <a:t>k</a:t>
            </a:r>
            <a:r>
              <a:rPr lang="zh-Hans" altLang="en-US" dirty="0"/>
              <a:t>的扩展无法应用在</a:t>
            </a:r>
            <a:r>
              <a:rPr lang="en-US" altLang="zh-Hans" dirty="0" err="1"/>
              <a:t>os</a:t>
            </a:r>
            <a:r>
              <a:rPr lang="zh-Hans" altLang="en-US" dirty="0"/>
              <a:t>上</a:t>
            </a:r>
            <a:endParaRPr lang="en-US" altLang="zh-Hans" dirty="0"/>
          </a:p>
          <a:p>
            <a:r>
              <a:rPr lang="zh-Hans" altLang="en-US" dirty="0"/>
              <a:t>拖着这一车的扩展，很难跟上原生社区的发展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5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5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如何将</a:t>
            </a:r>
            <a:r>
              <a:rPr lang="en-US" altLang="zh-Hans" dirty="0"/>
              <a:t>k</a:t>
            </a:r>
            <a:r>
              <a:rPr lang="zh-Hans" altLang="en-US" dirty="0"/>
              <a:t>集群内的服务提供给集群外部甚至</a:t>
            </a:r>
            <a:r>
              <a:rPr lang="en-US" altLang="zh-Hans" dirty="0"/>
              <a:t>Internet</a:t>
            </a:r>
            <a:r>
              <a:rPr lang="zh-Hans" altLang="en-US" dirty="0"/>
              <a:t>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5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总结一下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Diane Greene /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dain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, green/ Google board of directors member, and was a founder and the CEO of VMware from 1998 until 2008. She is currently the CEO for Google's cloud businesses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8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ea"/>
                <a:sym typeface="+mn-lt"/>
              </a:rPr>
              <a:t>Sam Ramji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sym typeface="+mn-lt"/>
              </a:rPr>
              <a:t>,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the founding CEO of the open-source platform as a service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hlinkClick r:id="rId3"/>
              </a:rPr>
              <a:t>Cloud Foundry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 Foundation, Google Cloud VP</a:t>
            </a:r>
          </a:p>
        </p:txBody>
      </p:sp>
    </p:spTree>
    <p:extLst>
      <p:ext uri="{BB962C8B-B14F-4D97-AF65-F5344CB8AC3E}">
        <p14:creationId xmlns:p14="http://schemas.microsoft.com/office/powerpoint/2010/main" val="389347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kern="120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6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0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7" y="1312907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in Upper &amp; LC Bold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88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24 Point Arial Title Case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1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4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4" y="1419225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votal_Tea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44" t="26334" r="18640" b="28089"/>
          <a:stretch/>
        </p:blipFill>
        <p:spPr>
          <a:xfrm>
            <a:off x="1760955" y="1630937"/>
            <a:ext cx="5803900" cy="17145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0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3" y="2447128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/>
              <a:t>Divider 2 has black background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006880"/>
            <a:ext cx="6048376" cy="12187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4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Divider3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219" y="4682227"/>
            <a:ext cx="1051022" cy="283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98" r:id="rId14"/>
    <p:sldLayoutId id="2147483691" r:id="rId15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12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6.tif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33.tiff"/><Relationship Id="rId18" Type="http://schemas.openxmlformats.org/officeDocument/2006/relationships/image" Target="../media/image46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42.tiff"/><Relationship Id="rId17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tiff"/><Relationship Id="rId20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tiff"/><Relationship Id="rId11" Type="http://schemas.openxmlformats.org/officeDocument/2006/relationships/image" Target="../media/image29.tiff"/><Relationship Id="rId5" Type="http://schemas.openxmlformats.org/officeDocument/2006/relationships/image" Target="../media/image36.tiff"/><Relationship Id="rId15" Type="http://schemas.openxmlformats.org/officeDocument/2006/relationships/image" Target="../media/image43.tiff"/><Relationship Id="rId10" Type="http://schemas.openxmlformats.org/officeDocument/2006/relationships/image" Target="../media/image41.tiff"/><Relationship Id="rId19" Type="http://schemas.openxmlformats.org/officeDocument/2006/relationships/image" Target="../media/image47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Relationship Id="rId1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4DB17-BB78-854B-9EC4-9E78ECA2E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580" y="2705213"/>
            <a:ext cx="6048375" cy="369332"/>
          </a:xfrm>
        </p:spPr>
        <p:txBody>
          <a:bodyPr/>
          <a:lstStyle/>
          <a:p>
            <a:r>
              <a:rPr lang="en-US" dirty="0" err="1"/>
              <a:t>Pivotalk</a:t>
            </a:r>
            <a:r>
              <a:rPr lang="zh-Hans" altLang="en-US" dirty="0"/>
              <a:t>技术公开课之十 </a:t>
            </a:r>
            <a:endParaRPr lang="en-US" altLang="zh-Han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83B76-B384-F148-A280-FEEFE73D77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954" y="3450218"/>
            <a:ext cx="5026550" cy="553998"/>
          </a:xfrm>
        </p:spPr>
        <p:txBody>
          <a:bodyPr/>
          <a:lstStyle/>
          <a:p>
            <a:endParaRPr lang="en-US" altLang="zh-Hans" dirty="0"/>
          </a:p>
          <a:p>
            <a:r>
              <a:rPr lang="en-US" altLang="zh-Hans" dirty="0"/>
              <a:t>Steven</a:t>
            </a:r>
            <a:r>
              <a:rPr lang="zh-Hans" altLang="en-US" dirty="0"/>
              <a:t> </a:t>
            </a:r>
            <a:r>
              <a:rPr lang="en-US" altLang="zh-Hans" dirty="0"/>
              <a:t>Ge, Solutions Architect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5FED0-4DCF-9C41-8971-7FD5305A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96" y="2362835"/>
            <a:ext cx="1886000" cy="217476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B6FFD29-78BE-9A4D-959D-2C73C33F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80" y="1332345"/>
            <a:ext cx="8768420" cy="997196"/>
          </a:xfrm>
        </p:spPr>
        <p:txBody>
          <a:bodyPr/>
          <a:lstStyle/>
          <a:p>
            <a:r>
              <a:rPr lang="en-US" altLang="zh-Hans" dirty="0"/>
              <a:t>Kubernetes</a:t>
            </a:r>
            <a:r>
              <a:rPr lang="zh-Hans" altLang="en-US" dirty="0"/>
              <a:t>的运维之</a:t>
            </a:r>
            <a:r>
              <a:rPr lang="ja-JP" altLang="en-US"/>
              <a:t>殇</a:t>
            </a:r>
            <a:r>
              <a:rPr lang="zh-Hans" altLang="en-US" dirty="0"/>
              <a:t>与</a:t>
            </a:r>
            <a:r>
              <a:rPr lang="en-US" altLang="zh-Hans" dirty="0"/>
              <a:t>PKS</a:t>
            </a:r>
            <a:r>
              <a:rPr lang="zh-Hans" altLang="en-US" dirty="0"/>
              <a:t>的解决之道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447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77ACC-AA3C-2E4E-81FF-4BCEDA618D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750028" y="1061155"/>
            <a:ext cx="5476272" cy="3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73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87687-B521-494B-BD55-6FD8B5B942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561" y="1078090"/>
            <a:ext cx="6056762" cy="30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25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32" name="Shape 5196" descr="pasted-image.tiff">
            <a:extLst>
              <a:ext uri="{FF2B5EF4-FFF2-40B4-BE49-F238E27FC236}">
                <a16:creationId xmlns:a16="http://schemas.microsoft.com/office/drawing/2014/main" id="{7DF51D28-3676-A747-8B87-A45796322B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467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5197">
            <a:extLst>
              <a:ext uri="{FF2B5EF4-FFF2-40B4-BE49-F238E27FC236}">
                <a16:creationId xmlns:a16="http://schemas.microsoft.com/office/drawing/2014/main" id="{D0F748D8-4941-2E45-A53D-1E8D7EB01FB4}"/>
              </a:ext>
            </a:extLst>
          </p:cNvPr>
          <p:cNvCxnSpPr/>
          <p:nvPr/>
        </p:nvCxnSpPr>
        <p:spPr>
          <a:xfrm rot="10800000">
            <a:off x="824957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Shape 5198">
            <a:extLst>
              <a:ext uri="{FF2B5EF4-FFF2-40B4-BE49-F238E27FC236}">
                <a16:creationId xmlns:a16="http://schemas.microsoft.com/office/drawing/2014/main" id="{92954DD4-D8EA-2445-91D8-9E5B11F18A18}"/>
              </a:ext>
            </a:extLst>
          </p:cNvPr>
          <p:cNvSpPr/>
          <p:nvPr/>
        </p:nvSpPr>
        <p:spPr>
          <a:xfrm>
            <a:off x="747120" y="3203636"/>
            <a:ext cx="3125399" cy="371400"/>
          </a:xfrm>
          <a:prstGeom prst="rect">
            <a:avLst/>
          </a:prstGeom>
          <a:solidFill>
            <a:srgbClr val="DFEAE9"/>
          </a:solidFill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356AE6"/>
              </a:buClr>
            </a:pPr>
            <a:endParaRPr>
              <a:solidFill>
                <a:srgbClr val="356AE6"/>
              </a:solidFill>
            </a:endParaRPr>
          </a:p>
        </p:txBody>
      </p:sp>
      <p:pic>
        <p:nvPicPr>
          <p:cNvPr id="35" name="Shape 5199" descr="pasted-image.png">
            <a:extLst>
              <a:ext uri="{FF2B5EF4-FFF2-40B4-BE49-F238E27FC236}">
                <a16:creationId xmlns:a16="http://schemas.microsoft.com/office/drawing/2014/main" id="{4FB9A829-DD09-3E4B-BA7C-041C50AAE5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048" y="3601576"/>
            <a:ext cx="1004100" cy="10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5200" descr="pasted-image.png">
            <a:extLst>
              <a:ext uri="{FF2B5EF4-FFF2-40B4-BE49-F238E27FC236}">
                <a16:creationId xmlns:a16="http://schemas.microsoft.com/office/drawing/2014/main" id="{0FBEE46A-6498-4F4D-8180-64E751A56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4863" y="3917910"/>
            <a:ext cx="6501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5201" descr="pasted-image.png">
            <a:extLst>
              <a:ext uri="{FF2B5EF4-FFF2-40B4-BE49-F238E27FC236}">
                <a16:creationId xmlns:a16="http://schemas.microsoft.com/office/drawing/2014/main" id="{B0A52383-DC6A-4C47-A4F8-2217A8BEE2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1400" y="3866885"/>
            <a:ext cx="55770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5202" descr="pasted-image.png">
            <a:extLst>
              <a:ext uri="{FF2B5EF4-FFF2-40B4-BE49-F238E27FC236}">
                <a16:creationId xmlns:a16="http://schemas.microsoft.com/office/drawing/2014/main" id="{855EA01B-0BD4-3640-A61A-34F18AD4AB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666" y="3904794"/>
            <a:ext cx="666600" cy="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Shape 5203">
            <a:extLst>
              <a:ext uri="{FF2B5EF4-FFF2-40B4-BE49-F238E27FC236}">
                <a16:creationId xmlns:a16="http://schemas.microsoft.com/office/drawing/2014/main" id="{A5E173C0-300C-4C43-AC7B-777F576FC655}"/>
              </a:ext>
            </a:extLst>
          </p:cNvPr>
          <p:cNvCxnSpPr/>
          <p:nvPr/>
        </p:nvCxnSpPr>
        <p:spPr>
          <a:xfrm rot="10800000">
            <a:off x="1611166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0" name="Shape 5204">
            <a:extLst>
              <a:ext uri="{FF2B5EF4-FFF2-40B4-BE49-F238E27FC236}">
                <a16:creationId xmlns:a16="http://schemas.microsoft.com/office/drawing/2014/main" id="{099F9DD1-99F1-3649-91D0-2753518C6A60}"/>
              </a:ext>
            </a:extLst>
          </p:cNvPr>
          <p:cNvCxnSpPr/>
          <p:nvPr/>
        </p:nvCxnSpPr>
        <p:spPr>
          <a:xfrm rot="10800000">
            <a:off x="2322538" y="360249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1" name="Shape 5205">
            <a:extLst>
              <a:ext uri="{FF2B5EF4-FFF2-40B4-BE49-F238E27FC236}">
                <a16:creationId xmlns:a16="http://schemas.microsoft.com/office/drawing/2014/main" id="{E5845684-C860-F84C-853B-0BB218B890CE}"/>
              </a:ext>
            </a:extLst>
          </p:cNvPr>
          <p:cNvCxnSpPr/>
          <p:nvPr/>
        </p:nvCxnSpPr>
        <p:spPr>
          <a:xfrm rot="10800000">
            <a:off x="3030250" y="358757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2" name="Shape 5206">
            <a:extLst>
              <a:ext uri="{FF2B5EF4-FFF2-40B4-BE49-F238E27FC236}">
                <a16:creationId xmlns:a16="http://schemas.microsoft.com/office/drawing/2014/main" id="{FFB8F4C1-258A-3B4D-B03B-37F02126B848}"/>
              </a:ext>
            </a:extLst>
          </p:cNvPr>
          <p:cNvCxnSpPr/>
          <p:nvPr/>
        </p:nvCxnSpPr>
        <p:spPr>
          <a:xfrm rot="10800000">
            <a:off x="3673028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43" name="Shape 5207" descr="pasted-image.tiff">
            <a:extLst>
              <a:ext uri="{FF2B5EF4-FFF2-40B4-BE49-F238E27FC236}">
                <a16:creationId xmlns:a16="http://schemas.microsoft.com/office/drawing/2014/main" id="{18416128-ACE5-CB40-B15F-62B76B9FA1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400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5208" descr="pasted-image.tiff">
            <a:extLst>
              <a:ext uri="{FF2B5EF4-FFF2-40B4-BE49-F238E27FC236}">
                <a16:creationId xmlns:a16="http://schemas.microsoft.com/office/drawing/2014/main" id="{38B38E20-E14B-3C4E-A114-BDC92A7FEB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716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5209" descr="pasted-image.tiff">
            <a:extLst>
              <a:ext uri="{FF2B5EF4-FFF2-40B4-BE49-F238E27FC236}">
                <a16:creationId xmlns:a16="http://schemas.microsoft.com/office/drawing/2014/main" id="{C8028398-9568-854F-A5DA-D2CB292106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0523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5210" descr="pasted-image.tiff">
            <a:extLst>
              <a:ext uri="{FF2B5EF4-FFF2-40B4-BE49-F238E27FC236}">
                <a16:creationId xmlns:a16="http://schemas.microsoft.com/office/drawing/2014/main" id="{F314CE8E-164C-4F48-B4C7-DC2C39943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328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Shape 5211">
            <a:extLst>
              <a:ext uri="{FF2B5EF4-FFF2-40B4-BE49-F238E27FC236}">
                <a16:creationId xmlns:a16="http://schemas.microsoft.com/office/drawing/2014/main" id="{62164F88-EF47-7647-8CAB-F3D6754C7EAD}"/>
              </a:ext>
            </a:extLst>
          </p:cNvPr>
          <p:cNvCxnSpPr/>
          <p:nvPr/>
        </p:nvCxnSpPr>
        <p:spPr>
          <a:xfrm rot="10800000">
            <a:off x="2077797" y="1915716"/>
            <a:ext cx="3699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" name="Shape 5212">
            <a:extLst>
              <a:ext uri="{FF2B5EF4-FFF2-40B4-BE49-F238E27FC236}">
                <a16:creationId xmlns:a16="http://schemas.microsoft.com/office/drawing/2014/main" id="{DDA7ABD1-8F4C-EC4F-A21C-11EF7956BF47}"/>
              </a:ext>
            </a:extLst>
          </p:cNvPr>
          <p:cNvCxnSpPr/>
          <p:nvPr/>
        </p:nvCxnSpPr>
        <p:spPr>
          <a:xfrm flipH="1">
            <a:off x="1451691" y="2146361"/>
            <a:ext cx="264300" cy="2643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" name="Shape 5213">
            <a:extLst>
              <a:ext uri="{FF2B5EF4-FFF2-40B4-BE49-F238E27FC236}">
                <a16:creationId xmlns:a16="http://schemas.microsoft.com/office/drawing/2014/main" id="{BF18A4E5-8CD0-EB47-B57E-117AEF31826D}"/>
              </a:ext>
            </a:extLst>
          </p:cNvPr>
          <p:cNvCxnSpPr/>
          <p:nvPr/>
        </p:nvCxnSpPr>
        <p:spPr>
          <a:xfrm rot="10800000">
            <a:off x="1555281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0" name="Shape 5214">
            <a:extLst>
              <a:ext uri="{FF2B5EF4-FFF2-40B4-BE49-F238E27FC236}">
                <a16:creationId xmlns:a16="http://schemas.microsoft.com/office/drawing/2014/main" id="{F50BEE66-0587-DF4F-8136-2E38DF9FB1E5}"/>
              </a:ext>
            </a:extLst>
          </p:cNvPr>
          <p:cNvCxnSpPr/>
          <p:nvPr/>
        </p:nvCxnSpPr>
        <p:spPr>
          <a:xfrm rot="10800000">
            <a:off x="2530213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1" name="Shape 5215">
            <a:extLst>
              <a:ext uri="{FF2B5EF4-FFF2-40B4-BE49-F238E27FC236}">
                <a16:creationId xmlns:a16="http://schemas.microsoft.com/office/drawing/2014/main" id="{6E526D77-F391-F849-8906-1720DB68C196}"/>
              </a:ext>
            </a:extLst>
          </p:cNvPr>
          <p:cNvCxnSpPr/>
          <p:nvPr/>
        </p:nvCxnSpPr>
        <p:spPr>
          <a:xfrm rot="10800000">
            <a:off x="2975434" y="2068378"/>
            <a:ext cx="160500" cy="3948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2" name="Shape 5216">
            <a:extLst>
              <a:ext uri="{FF2B5EF4-FFF2-40B4-BE49-F238E27FC236}">
                <a16:creationId xmlns:a16="http://schemas.microsoft.com/office/drawing/2014/main" id="{10D21C13-8F5C-9448-8D4F-0C8A5A75FC77}"/>
              </a:ext>
            </a:extLst>
          </p:cNvPr>
          <p:cNvCxnSpPr/>
          <p:nvPr/>
        </p:nvCxnSpPr>
        <p:spPr>
          <a:xfrm rot="10800000">
            <a:off x="1938500" y="2147717"/>
            <a:ext cx="266400" cy="2664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3" name="Shape 5217">
            <a:extLst>
              <a:ext uri="{FF2B5EF4-FFF2-40B4-BE49-F238E27FC236}">
                <a16:creationId xmlns:a16="http://schemas.microsoft.com/office/drawing/2014/main" id="{01E46839-5EAE-0349-A402-311B068BC0F9}"/>
              </a:ext>
            </a:extLst>
          </p:cNvPr>
          <p:cNvCxnSpPr/>
          <p:nvPr/>
        </p:nvCxnSpPr>
        <p:spPr>
          <a:xfrm rot="10800000" flipH="1">
            <a:off x="2415251" y="2187766"/>
            <a:ext cx="270000" cy="2700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4" name="Shape 5218">
            <a:extLst>
              <a:ext uri="{FF2B5EF4-FFF2-40B4-BE49-F238E27FC236}">
                <a16:creationId xmlns:a16="http://schemas.microsoft.com/office/drawing/2014/main" id="{E6FE2A33-DC6F-634A-9C55-4644263EBC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605" y="3833501"/>
            <a:ext cx="1204687" cy="4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D2886B0-5EF7-3842-A2A3-4C38EED2EB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4880" y="1102311"/>
            <a:ext cx="4965909" cy="3381765"/>
          </a:xfrm>
        </p:spPr>
        <p:txBody>
          <a:bodyPr/>
          <a:lstStyle/>
          <a:p>
            <a:r>
              <a:rPr lang="zh-Hans" altLang="en-US" dirty="0"/>
              <a:t>跨平台部署难</a:t>
            </a:r>
            <a:endParaRPr lang="en-US" altLang="ja-JP" dirty="0"/>
          </a:p>
          <a:p>
            <a:r>
              <a:rPr lang="ja-JP" altLang="en-US"/>
              <a:t>部署费时费力</a:t>
            </a:r>
          </a:p>
          <a:p>
            <a:r>
              <a:rPr lang="ja-JP" altLang="en-US"/>
              <a:t>没有节点、虚机级别的弹性伸缩</a:t>
            </a:r>
          </a:p>
          <a:p>
            <a:r>
              <a:rPr lang="ja-JP" altLang="en-US"/>
              <a:t>缺乏虚机、进程</a:t>
            </a:r>
            <a:r>
              <a:rPr lang="zh-Hans" altLang="en-US" dirty="0"/>
              <a:t>级别</a:t>
            </a:r>
            <a:r>
              <a:rPr lang="ja-JP" altLang="en-US"/>
              <a:t>的健康检查和自愈</a:t>
            </a:r>
            <a:endParaRPr lang="en-US" altLang="ja-JP" dirty="0"/>
          </a:p>
          <a:p>
            <a:r>
              <a:rPr lang="zh-Hans" altLang="en-US" dirty="0"/>
              <a:t>网络、安全管理复杂</a:t>
            </a:r>
            <a:endParaRPr lang="ja-JP" altLang="en-US"/>
          </a:p>
          <a:p>
            <a:r>
              <a:rPr lang="ja-JP" altLang="en-US"/>
              <a:t>升级、补丁难</a:t>
            </a:r>
          </a:p>
        </p:txBody>
      </p:sp>
    </p:spTree>
    <p:extLst>
      <p:ext uri="{BB962C8B-B14F-4D97-AF65-F5344CB8AC3E}">
        <p14:creationId xmlns:p14="http://schemas.microsoft.com/office/powerpoint/2010/main" val="8712984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应对之道</a:t>
            </a:r>
            <a:endParaRPr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2E85-CF42-5F42-8674-5DBA72503F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Hans" altLang="en-US" dirty="0"/>
              <a:t>服务提供方式</a:t>
            </a:r>
            <a:r>
              <a:rPr lang="en-US" altLang="zh-Hans" dirty="0"/>
              <a:t>—</a:t>
            </a:r>
            <a:r>
              <a:rPr lang="zh-Hans" altLang="en-US" dirty="0"/>
              <a:t>多租户自服务</a:t>
            </a:r>
            <a:endParaRPr lang="en-US" altLang="zh-Hans" dirty="0"/>
          </a:p>
          <a:p>
            <a:r>
              <a:rPr lang="en-US" altLang="zh-Hans" dirty="0"/>
              <a:t>K8S</a:t>
            </a:r>
            <a:r>
              <a:rPr lang="zh-Hans" altLang="en-US" dirty="0"/>
              <a:t>集群部署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集群内资源（节点）弹性伸缩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版本升级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</a:t>
            </a:r>
            <a:endParaRPr lang="en-US" altLang="zh-Hans" dirty="0"/>
          </a:p>
          <a:p>
            <a:r>
              <a:rPr lang="zh-Hans" altLang="en-US" dirty="0"/>
              <a:t>跨集群网络及安全配置</a:t>
            </a:r>
            <a:r>
              <a:rPr lang="en-US" altLang="zh-Hans" dirty="0"/>
              <a:t>—</a:t>
            </a:r>
            <a:r>
              <a:rPr lang="zh-Hans" altLang="en-US" dirty="0"/>
              <a:t>高效、统一、集中管理</a:t>
            </a:r>
            <a:endParaRPr lang="en-US" altLang="zh-Hans" dirty="0"/>
          </a:p>
          <a:p>
            <a:r>
              <a:rPr lang="zh-Hans" altLang="en-US" dirty="0"/>
              <a:t>系统升级与补丁安装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自动化、滚动升级与安装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231385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9D4D22-6303-A243-B3CB-93046113C3DB}"/>
              </a:ext>
            </a:extLst>
          </p:cNvPr>
          <p:cNvSpPr txBox="1"/>
          <p:nvPr/>
        </p:nvSpPr>
        <p:spPr>
          <a:xfrm>
            <a:off x="38824" y="818833"/>
            <a:ext cx="4173934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1998-2008</a:t>
            </a:r>
            <a:r>
              <a:rPr lang="zh-Hans" altLang="en-US" sz="1400" dirty="0">
                <a:cs typeface="+mn-ea"/>
                <a:sym typeface="+mn-lt"/>
              </a:rPr>
              <a:t>，</a:t>
            </a:r>
            <a:r>
              <a:rPr lang="en-US" altLang="zh-Hans" sz="1400" dirty="0">
                <a:cs typeface="+mn-ea"/>
                <a:sym typeface="+mn-lt"/>
              </a:rPr>
              <a:t>Diane</a:t>
            </a:r>
            <a:r>
              <a:rPr lang="zh-Hans" altLang="en-US" sz="1400" dirty="0">
                <a:cs typeface="+mn-ea"/>
                <a:sym typeface="+mn-lt"/>
              </a:rPr>
              <a:t> </a:t>
            </a:r>
            <a:r>
              <a:rPr lang="en-US" altLang="zh-Hans" sz="1400" dirty="0">
                <a:cs typeface="+mn-ea"/>
                <a:sym typeface="+mn-lt"/>
              </a:rPr>
              <a:t>Greene</a:t>
            </a:r>
            <a:r>
              <a:rPr lang="zh-Hans" altLang="en-US" sz="1400" dirty="0">
                <a:cs typeface="+mn-ea"/>
                <a:sym typeface="+mn-lt"/>
              </a:rPr>
              <a:t>创立并领导</a:t>
            </a:r>
            <a:r>
              <a:rPr lang="en-US" altLang="zh-Hans" sz="1400" dirty="0">
                <a:cs typeface="+mn-ea"/>
                <a:sym typeface="+mn-lt"/>
              </a:rPr>
              <a:t>VMware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2011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推出</a:t>
            </a:r>
            <a:r>
              <a:rPr lang="en-US" altLang="zh-CN" sz="1400" dirty="0">
                <a:cs typeface="+mn-ea"/>
                <a:sym typeface="+mn-lt"/>
              </a:rPr>
              <a:t>Cloud Foundry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2013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EMC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创立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2014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开发</a:t>
            </a:r>
            <a:r>
              <a:rPr lang="en-US" altLang="zh-CN" sz="1400" dirty="0">
                <a:cs typeface="+mn-ea"/>
                <a:sym typeface="+mn-lt"/>
              </a:rPr>
              <a:t>Kubernetes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2015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CN" altLang="en-US" sz="1400" dirty="0">
                <a:cs typeface="+mn-ea"/>
                <a:sym typeface="+mn-lt"/>
              </a:rPr>
              <a:t>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2016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Sam Ramji</a:t>
            </a:r>
            <a:r>
              <a:rPr lang="zh-Hans" altLang="en-US" sz="1400" dirty="0">
                <a:cs typeface="+mn-ea"/>
                <a:sym typeface="+mn-lt"/>
              </a:rPr>
              <a:t>应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Hans" altLang="en-US" sz="1400" dirty="0">
                <a:cs typeface="+mn-ea"/>
                <a:sym typeface="+mn-lt"/>
              </a:rPr>
              <a:t>邀请加入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2017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联袂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C877-48B5-524B-ADFE-A0E6A1DDB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4" t="19373" r="9334" b="20898"/>
          <a:stretch/>
        </p:blipFill>
        <p:spPr>
          <a:xfrm>
            <a:off x="3743236" y="1789291"/>
            <a:ext cx="1581634" cy="4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57978-30EE-254D-AF31-3AE44F2E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87" y="3134094"/>
            <a:ext cx="1869961" cy="24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EA728-D2B3-F64B-9D21-EC9A379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89" b="30256"/>
          <a:stretch/>
        </p:blipFill>
        <p:spPr>
          <a:xfrm>
            <a:off x="5905889" y="1599853"/>
            <a:ext cx="1192137" cy="454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2E92B-DD15-6A4A-915A-C9D7FD3D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47" y="2491853"/>
            <a:ext cx="1485935" cy="339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F6A77-0FE6-2749-8CA7-D2EE28B5F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372" y="3531733"/>
            <a:ext cx="2123587" cy="44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4549A-78FC-AC42-83EE-C4F9A78315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6" t="29463" r="18811" b="27867"/>
          <a:stretch/>
        </p:blipFill>
        <p:spPr>
          <a:xfrm>
            <a:off x="7679045" y="1850901"/>
            <a:ext cx="1305403" cy="45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CB2C33-C592-EB46-A4FB-1025373C9C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41" t="9309" r="4879" b="13113"/>
          <a:stretch/>
        </p:blipFill>
        <p:spPr>
          <a:xfrm>
            <a:off x="8059011" y="2830862"/>
            <a:ext cx="867508" cy="52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87F52-EAA4-664C-B4E4-9F7C9594C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671" y="2717780"/>
            <a:ext cx="1019908" cy="526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83186-4F8D-5845-9E81-C22355C76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855" y="716072"/>
            <a:ext cx="929228" cy="524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30756-7583-EA4B-A23D-E6270BB31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8579" y="711762"/>
            <a:ext cx="929228" cy="5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97B355-A267-1947-AD04-986BABE1671C}"/>
              </a:ext>
            </a:extLst>
          </p:cNvPr>
          <p:cNvGrpSpPr/>
          <p:nvPr/>
        </p:nvGrpSpPr>
        <p:grpSpPr>
          <a:xfrm>
            <a:off x="530238" y="1515206"/>
            <a:ext cx="2011135" cy="1946806"/>
            <a:chOff x="530238" y="1515206"/>
            <a:chExt cx="2011135" cy="19468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3666ED-83A3-5E47-A26F-EE612C056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65" y="1515206"/>
              <a:ext cx="1298096" cy="66985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84D4AE-026D-234F-819F-3676840F0A38}"/>
                </a:ext>
              </a:extLst>
            </p:cNvPr>
            <p:cNvGrpSpPr/>
            <p:nvPr/>
          </p:nvGrpSpPr>
          <p:grpSpPr>
            <a:xfrm>
              <a:off x="530238" y="2921329"/>
              <a:ext cx="2011135" cy="540683"/>
              <a:chOff x="897165" y="2768929"/>
              <a:chExt cx="2011135" cy="5406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12F1C29-5EBC-1C4B-903F-092BD3366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65" y="2847411"/>
                <a:ext cx="1060207" cy="38372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AE82A27-8D05-BD4B-A579-5EAA31A00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978" y="2768929"/>
                <a:ext cx="866322" cy="540683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AAAF4-DAB7-C040-86A7-48B4735C4BC0}"/>
                </a:ext>
              </a:extLst>
            </p:cNvPr>
            <p:cNvSpPr txBox="1"/>
            <p:nvPr/>
          </p:nvSpPr>
          <p:spPr>
            <a:xfrm>
              <a:off x="1270953" y="2407768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+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6B020-20E9-244C-B9FB-502D487A9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61" y="2592434"/>
            <a:ext cx="1731735" cy="51825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6DB48F3-A3FB-2745-8159-75D185DB7FC7}"/>
              </a:ext>
            </a:extLst>
          </p:cNvPr>
          <p:cNvGrpSpPr/>
          <p:nvPr/>
        </p:nvGrpSpPr>
        <p:grpSpPr>
          <a:xfrm>
            <a:off x="2541373" y="1889512"/>
            <a:ext cx="2065344" cy="887588"/>
            <a:chOff x="2541373" y="1889512"/>
            <a:chExt cx="2065344" cy="8875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9F9C27-C994-DD4C-9CA6-0067DD6AAC27}"/>
                </a:ext>
              </a:extLst>
            </p:cNvPr>
            <p:cNvSpPr txBox="1"/>
            <p:nvPr/>
          </p:nvSpPr>
          <p:spPr>
            <a:xfrm>
              <a:off x="3768026" y="188951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KUBO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4FBFF327-0B2B-0E49-B475-141998B758C7}"/>
                </a:ext>
              </a:extLst>
            </p:cNvPr>
            <p:cNvSpPr/>
            <p:nvPr/>
          </p:nvSpPr>
          <p:spPr>
            <a:xfrm>
              <a:off x="2541373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9B1C43A-46D8-004B-8282-67B3F1B1A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806" y="1813324"/>
            <a:ext cx="2057889" cy="237297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D43D832-92BF-A84C-80BC-EDDF7C4D4620}"/>
              </a:ext>
            </a:extLst>
          </p:cNvPr>
          <p:cNvGrpSpPr/>
          <p:nvPr/>
        </p:nvGrpSpPr>
        <p:grpSpPr>
          <a:xfrm>
            <a:off x="4973443" y="1080553"/>
            <a:ext cx="3282387" cy="1696547"/>
            <a:chOff x="4973443" y="1080553"/>
            <a:chExt cx="3282387" cy="1696547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03DC8D33-DD6C-274C-A4B4-A5ECD30A492C}"/>
                </a:ext>
              </a:extLst>
            </p:cNvPr>
            <p:cNvSpPr/>
            <p:nvPr/>
          </p:nvSpPr>
          <p:spPr>
            <a:xfrm>
              <a:off x="5270450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48400-E95B-2843-B93F-172371209BC1}"/>
                </a:ext>
              </a:extLst>
            </p:cNvPr>
            <p:cNvGrpSpPr/>
            <p:nvPr/>
          </p:nvGrpSpPr>
          <p:grpSpPr>
            <a:xfrm>
              <a:off x="4973443" y="1080553"/>
              <a:ext cx="3282387" cy="584775"/>
              <a:chOff x="4973443" y="1080553"/>
              <a:chExt cx="3282387" cy="58477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294EEBB-6D9F-5542-8B76-7A46E094F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6752" y="1088758"/>
                <a:ext cx="1615359" cy="56836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D6A8E08-2885-5543-B73C-5DB6076A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0881" y="1095376"/>
                <a:ext cx="747094" cy="43676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7D7DA-E6A6-724E-9426-7D44AB2C8727}"/>
                  </a:ext>
                </a:extLst>
              </p:cNvPr>
              <p:cNvSpPr txBox="1"/>
              <p:nvPr/>
            </p:nvSpPr>
            <p:spPr>
              <a:xfrm>
                <a:off x="4973443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899970-6AFA-0C4C-9D23-1104B904CEDB}"/>
                  </a:ext>
                </a:extLst>
              </p:cNvPr>
              <p:cNvSpPr txBox="1"/>
              <p:nvPr/>
            </p:nvSpPr>
            <p:spPr>
              <a:xfrm>
                <a:off x="6672451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76B93B-5060-1D46-9BBC-38FDF893D4CF}"/>
                  </a:ext>
                </a:extLst>
              </p:cNvPr>
              <p:cNvSpPr txBox="1"/>
              <p:nvPr/>
            </p:nvSpPr>
            <p:spPr>
              <a:xfrm>
                <a:off x="7684840" y="1080553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-T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08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sp>
        <p:nvSpPr>
          <p:cNvPr id="4" name="Shape 5231">
            <a:extLst>
              <a:ext uri="{FF2B5EF4-FFF2-40B4-BE49-F238E27FC236}">
                <a16:creationId xmlns:a16="http://schemas.microsoft.com/office/drawing/2014/main" id="{3D6377BD-0057-334B-A971-878AD95933FF}"/>
              </a:ext>
            </a:extLst>
          </p:cNvPr>
          <p:cNvSpPr txBox="1"/>
          <p:nvPr/>
        </p:nvSpPr>
        <p:spPr>
          <a:xfrm>
            <a:off x="382648" y="1191274"/>
            <a:ext cx="3844200" cy="27609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企业级的安装、部署、管理</a:t>
            </a:r>
            <a:r>
              <a:rPr lang="en-US" altLang="zh-CN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集群的平台</a:t>
            </a:r>
            <a:endParaRPr lang="en-US" altLang="zh-CN" sz="28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endParaRPr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、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VMWare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和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三家联合开发</a:t>
            </a:r>
            <a:endParaRPr lang="en"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Shape 5232">
            <a:extLst>
              <a:ext uri="{FF2B5EF4-FFF2-40B4-BE49-F238E27FC236}">
                <a16:creationId xmlns:a16="http://schemas.microsoft.com/office/drawing/2014/main" id="{06774690-3269-7444-8C01-5AF50CFA0963}"/>
              </a:ext>
            </a:extLst>
          </p:cNvPr>
          <p:cNvSpPr txBox="1"/>
          <p:nvPr/>
        </p:nvSpPr>
        <p:spPr>
          <a:xfrm>
            <a:off x="4840178" y="325438"/>
            <a:ext cx="3773100" cy="414496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" sz="1600" dirty="0"/>
              <a:t>K8s</a:t>
            </a:r>
            <a:r>
              <a:rPr lang="zh-CN" altLang="en-US" sz="1600" dirty="0"/>
              <a:t>健康管理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聚合的监控指标和日志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容器</a:t>
            </a:r>
            <a:r>
              <a:rPr lang="en-US" altLang="zh-CN" sz="1600" dirty="0"/>
              <a:t>Pod</a:t>
            </a:r>
            <a:r>
              <a:rPr lang="zh-CN" altLang="en-US" sz="1600" dirty="0"/>
              <a:t>的自动弹性伸缩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持久</a:t>
            </a:r>
            <a:r>
              <a:rPr lang="zh-Hans" altLang="en-US" sz="1600" dirty="0"/>
              <a:t>化</a:t>
            </a:r>
            <a:r>
              <a:rPr lang="zh-CN" altLang="en-US" sz="1600" dirty="0"/>
              <a:t>接口</a:t>
            </a:r>
            <a:endParaRPr lang="en" sz="1600" dirty="0"/>
          </a:p>
          <a:p>
            <a:pPr>
              <a:buClr>
                <a:srgbClr val="00AE9E"/>
              </a:buClr>
              <a:buFont typeface="Proxima Nova"/>
              <a:buNone/>
            </a:pPr>
            <a:endParaRPr sz="1600" dirty="0"/>
          </a:p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-US" altLang="zh-C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安装部署引擎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支持各种规模的集群</a:t>
            </a:r>
            <a:r>
              <a:rPr lang="en-US" altLang="zh-CN" sz="1600" b="1" dirty="0"/>
              <a:t>/</a:t>
            </a:r>
            <a:r>
              <a:rPr lang="zh-Hans" altLang="en-US" sz="1600" b="1" dirty="0"/>
              <a:t>弹性伸缩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自服务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多租户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滚动</a:t>
            </a:r>
            <a:r>
              <a:rPr lang="zh-CN" altLang="en-US" sz="1600" b="1" dirty="0"/>
              <a:t>升级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负荷均衡</a:t>
            </a:r>
            <a:r>
              <a:rPr lang="zh-Hans" altLang="en-US" sz="1600" b="1" dirty="0"/>
              <a:t>，</a:t>
            </a:r>
            <a:r>
              <a:rPr lang="zh-CN" altLang="en-US" sz="1600" b="1" dirty="0"/>
              <a:t>网络</a:t>
            </a:r>
            <a:r>
              <a:rPr lang="zh-Hans" altLang="en-US" sz="1600" b="1" dirty="0"/>
              <a:t>安全与</a:t>
            </a:r>
            <a:r>
              <a:rPr lang="zh-CN" altLang="en-US" sz="1600" b="1" dirty="0"/>
              <a:t>配置管理</a:t>
            </a:r>
            <a:endParaRPr lang="en-US" altLang="zh-C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镜像管理</a:t>
            </a:r>
            <a:endParaRPr lang="en" sz="1600" b="1" dirty="0"/>
          </a:p>
        </p:txBody>
      </p:sp>
    </p:spTree>
    <p:extLst>
      <p:ext uri="{BB962C8B-B14F-4D97-AF65-F5344CB8AC3E}">
        <p14:creationId xmlns:p14="http://schemas.microsoft.com/office/powerpoint/2010/main" val="24456523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157E114-4212-1543-A7E6-9FB6FE19021A}"/>
              </a:ext>
            </a:extLst>
          </p:cNvPr>
          <p:cNvSpPr/>
          <p:nvPr/>
        </p:nvSpPr>
        <p:spPr>
          <a:xfrm>
            <a:off x="525517" y="2724525"/>
            <a:ext cx="8050924" cy="192139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19A2EB-B208-784E-8A52-145EBA392B0F}"/>
              </a:ext>
            </a:extLst>
          </p:cNvPr>
          <p:cNvSpPr/>
          <p:nvPr/>
        </p:nvSpPr>
        <p:spPr>
          <a:xfrm>
            <a:off x="525517" y="811343"/>
            <a:ext cx="8050924" cy="18408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7761C5-8288-DD4E-A2DF-FBC52644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63" y="1463603"/>
            <a:ext cx="646638" cy="646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58D23-983F-C847-AE89-80037981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84" y="1564143"/>
            <a:ext cx="416442" cy="416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B6C91F-26B8-9940-8CB9-2D0CE9CCF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15" y="821853"/>
            <a:ext cx="456047" cy="458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86500F-7FA5-E546-B814-71AE69ECB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58" y="1776686"/>
            <a:ext cx="405359" cy="405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8667C-2337-C84A-9E85-8B0E82A40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29" y="2243483"/>
            <a:ext cx="388088" cy="388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EC492F-14E0-8648-AD5B-F973A71EC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776" y="1298987"/>
            <a:ext cx="448610" cy="448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FE6629-75AE-CB42-B7CC-C8FEAE0AA2D3}"/>
              </a:ext>
            </a:extLst>
          </p:cNvPr>
          <p:cNvSpPr txBox="1"/>
          <p:nvPr/>
        </p:nvSpPr>
        <p:spPr>
          <a:xfrm>
            <a:off x="689763" y="1601523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自服务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159DD-F6BE-5449-BAA0-37663B13D489}"/>
              </a:ext>
            </a:extLst>
          </p:cNvPr>
          <p:cNvSpPr txBox="1"/>
          <p:nvPr/>
        </p:nvSpPr>
        <p:spPr>
          <a:xfrm>
            <a:off x="689762" y="1279936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Hans" altLang="en-US" sz="1000" dirty="0">
                <a:solidFill>
                  <a:schemeClr val="bg2"/>
                </a:solidFill>
              </a:rPr>
              <a:t>弹性伸缩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7E009D-10D0-1142-989A-0305AF2FDCB2}"/>
              </a:ext>
            </a:extLst>
          </p:cNvPr>
          <p:cNvSpPr txBox="1"/>
          <p:nvPr/>
        </p:nvSpPr>
        <p:spPr>
          <a:xfrm>
            <a:off x="7013377" y="89265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镜像仓库管理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D8DD8-49CB-4640-9CF6-912867FE5934}"/>
              </a:ext>
            </a:extLst>
          </p:cNvPr>
          <p:cNvSpPr txBox="1"/>
          <p:nvPr/>
        </p:nvSpPr>
        <p:spPr>
          <a:xfrm>
            <a:off x="7013375" y="119119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镜像安全管理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8D90B5-A9C2-2749-B397-2EAB3C3E4EA9}"/>
              </a:ext>
            </a:extLst>
          </p:cNvPr>
          <p:cNvSpPr txBox="1"/>
          <p:nvPr/>
        </p:nvSpPr>
        <p:spPr>
          <a:xfrm>
            <a:off x="7013375" y="148973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Hans" dirty="0"/>
              <a:t>K8S</a:t>
            </a:r>
            <a:r>
              <a:rPr lang="zh-Hans" altLang="en-US" dirty="0"/>
              <a:t>扩展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CA597-6312-FA49-96EB-CD46A480B65E}"/>
              </a:ext>
            </a:extLst>
          </p:cNvPr>
          <p:cNvSpPr txBox="1"/>
          <p:nvPr/>
        </p:nvSpPr>
        <p:spPr>
          <a:xfrm>
            <a:off x="7013373" y="178827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网络安全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6D4FC-E441-D149-AAC7-EF17267C3677}"/>
              </a:ext>
            </a:extLst>
          </p:cNvPr>
          <p:cNvSpPr txBox="1"/>
          <p:nvPr/>
        </p:nvSpPr>
        <p:spPr>
          <a:xfrm>
            <a:off x="7007274" y="208681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负载均衡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53483-D202-4741-BD3D-B5AC0F87931F}"/>
              </a:ext>
            </a:extLst>
          </p:cNvPr>
          <p:cNvSpPr txBox="1"/>
          <p:nvPr/>
        </p:nvSpPr>
        <p:spPr>
          <a:xfrm>
            <a:off x="7007274" y="238535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持久化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6D0ECB-E68E-114B-BCDE-3BD62885ECDC}"/>
              </a:ext>
            </a:extLst>
          </p:cNvPr>
          <p:cNvGrpSpPr/>
          <p:nvPr/>
        </p:nvGrpSpPr>
        <p:grpSpPr>
          <a:xfrm>
            <a:off x="2847317" y="1564143"/>
            <a:ext cx="1569286" cy="515755"/>
            <a:chOff x="2847317" y="1564143"/>
            <a:chExt cx="1569286" cy="5157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CED270-321A-EB41-B5CA-362772BD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7317" y="1654296"/>
              <a:ext cx="465313" cy="4256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0B363D-D34F-9542-802E-EEA8C2C31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161" y="1564143"/>
              <a:ext cx="416442" cy="416442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F19E3B-2982-DC42-AEED-8D120FCA8915}"/>
                </a:ext>
              </a:extLst>
            </p:cNvPr>
            <p:cNvGrpSpPr/>
            <p:nvPr/>
          </p:nvGrpSpPr>
          <p:grpSpPr>
            <a:xfrm>
              <a:off x="3286709" y="1584923"/>
              <a:ext cx="693064" cy="431032"/>
              <a:chOff x="2168511" y="1035827"/>
              <a:chExt cx="693064" cy="4310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EF875-1770-9349-91EB-06B12E537C88}"/>
                  </a:ext>
                </a:extLst>
              </p:cNvPr>
              <p:cNvSpPr txBox="1"/>
              <p:nvPr/>
            </p:nvSpPr>
            <p:spPr>
              <a:xfrm>
                <a:off x="2168511" y="1205249"/>
                <a:ext cx="693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solidFill>
                      <a:schemeClr val="bg2"/>
                    </a:solidFill>
                  </a:rPr>
                  <a:t>kubectl</a:t>
                </a:r>
                <a:endParaRPr lang="en-US" sz="11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68413BB-997D-5944-B9C0-B2D879948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1718" y="1035827"/>
                <a:ext cx="259431" cy="259431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05D5F-748A-3648-BFAF-3986C6B8DDED}"/>
              </a:ext>
            </a:extLst>
          </p:cNvPr>
          <p:cNvGrpSpPr/>
          <p:nvPr/>
        </p:nvGrpSpPr>
        <p:grpSpPr>
          <a:xfrm>
            <a:off x="3293099" y="2132517"/>
            <a:ext cx="693064" cy="483896"/>
            <a:chOff x="3312075" y="965459"/>
            <a:chExt cx="693064" cy="4838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EBA65C-4C0C-3D42-A21A-572EF299018B}"/>
                </a:ext>
              </a:extLst>
            </p:cNvPr>
            <p:cNvSpPr txBox="1"/>
            <p:nvPr/>
          </p:nvSpPr>
          <p:spPr>
            <a:xfrm>
              <a:off x="3312075" y="1187745"/>
              <a:ext cx="69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2"/>
                  </a:solidFill>
                </a:rPr>
                <a:t>pks</a:t>
              </a:r>
              <a:r>
                <a:rPr lang="en-US" sz="1100" dirty="0">
                  <a:solidFill>
                    <a:schemeClr val="bg2"/>
                  </a:solidFill>
                </a:rPr>
                <a:t> </a:t>
              </a:r>
              <a:r>
                <a:rPr lang="en-US" sz="1100" dirty="0" err="1">
                  <a:solidFill>
                    <a:schemeClr val="bg2"/>
                  </a:solidFill>
                </a:rPr>
                <a:t>ctl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289260-3EFE-A647-B71F-43522C20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7739" y="965459"/>
              <a:ext cx="259431" cy="25943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4AA7A0-7BD7-4544-9500-497013D15E68}"/>
              </a:ext>
            </a:extLst>
          </p:cNvPr>
          <p:cNvGrpSpPr/>
          <p:nvPr/>
        </p:nvGrpSpPr>
        <p:grpSpPr>
          <a:xfrm>
            <a:off x="4173752" y="2350956"/>
            <a:ext cx="605828" cy="778303"/>
            <a:chOff x="2694863" y="2418355"/>
            <a:chExt cx="772908" cy="99295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74F245-569A-454C-9F91-AC34F33D5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94863" y="2418355"/>
              <a:ext cx="772908" cy="79738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286E38-8DB2-5542-821C-F3A0F55D69C6}"/>
                </a:ext>
              </a:extLst>
            </p:cNvPr>
            <p:cNvSpPr txBox="1"/>
            <p:nvPr/>
          </p:nvSpPr>
          <p:spPr>
            <a:xfrm>
              <a:off x="2734785" y="3156077"/>
              <a:ext cx="693064" cy="255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7D0B08-0E67-7347-BBCD-6B32EE52EA0F}"/>
              </a:ext>
            </a:extLst>
          </p:cNvPr>
          <p:cNvSpPr txBox="1"/>
          <p:nvPr/>
        </p:nvSpPr>
        <p:spPr>
          <a:xfrm>
            <a:off x="682362" y="336012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自动化部署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2ECFA-856B-5146-AA60-0272750DC3D5}"/>
              </a:ext>
            </a:extLst>
          </p:cNvPr>
          <p:cNvSpPr txBox="1"/>
          <p:nvPr/>
        </p:nvSpPr>
        <p:spPr>
          <a:xfrm>
            <a:off x="682360" y="365866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监控、自愈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22521-D1F8-9A4A-B0ED-6F90F8992197}"/>
              </a:ext>
            </a:extLst>
          </p:cNvPr>
          <p:cNvSpPr txBox="1"/>
          <p:nvPr/>
        </p:nvSpPr>
        <p:spPr>
          <a:xfrm>
            <a:off x="682360" y="395720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补丁、升级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36A799-643C-3E4E-BAEB-53B2BD254AD9}"/>
              </a:ext>
            </a:extLst>
          </p:cNvPr>
          <p:cNvSpPr txBox="1"/>
          <p:nvPr/>
        </p:nvSpPr>
        <p:spPr>
          <a:xfrm>
            <a:off x="682358" y="4255740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弹性伸缩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18EA331-722C-C646-B6A4-F245B872F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5845" y="4113760"/>
            <a:ext cx="1060207" cy="3837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5BD610-3E5D-EB45-982E-24729E1076BF}"/>
              </a:ext>
            </a:extLst>
          </p:cNvPr>
          <p:cNvGrpSpPr/>
          <p:nvPr/>
        </p:nvGrpSpPr>
        <p:grpSpPr>
          <a:xfrm>
            <a:off x="6117965" y="4167744"/>
            <a:ext cx="2446651" cy="456014"/>
            <a:chOff x="6010516" y="4168747"/>
            <a:chExt cx="2446651" cy="4560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AD0234-80D9-934A-A20C-ABEDCDA3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8891" b="20864"/>
            <a:stretch/>
          </p:blipFill>
          <p:spPr>
            <a:xfrm>
              <a:off x="6010516" y="4168747"/>
              <a:ext cx="1277602" cy="456014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F3C2844-F2DD-A94B-AB27-A585030A6A94}"/>
                </a:ext>
              </a:extLst>
            </p:cNvPr>
            <p:cNvGrpSpPr/>
            <p:nvPr/>
          </p:nvGrpSpPr>
          <p:grpSpPr>
            <a:xfrm>
              <a:off x="7504662" y="4259565"/>
              <a:ext cx="952505" cy="267287"/>
              <a:chOff x="3200997" y="1197392"/>
              <a:chExt cx="952505" cy="26728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7302CC-A034-B04D-84E6-EB28C639904F}"/>
                  </a:ext>
                </a:extLst>
              </p:cNvPr>
              <p:cNvSpPr txBox="1"/>
              <p:nvPr/>
            </p:nvSpPr>
            <p:spPr>
              <a:xfrm>
                <a:off x="3385238" y="1197392"/>
                <a:ext cx="7682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1100" dirty="0" err="1">
                    <a:solidFill>
                      <a:schemeClr val="bg2"/>
                    </a:solidFill>
                  </a:rPr>
                  <a:t>vCenter</a:t>
                </a:r>
                <a:endParaRPr lang="en-US" sz="11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DCC463E-6D6A-AC40-9EA3-3FFBDA879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0997" y="1205248"/>
                <a:ext cx="259431" cy="259431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3F0F30-1A0B-A646-8BC9-6D991916090B}"/>
              </a:ext>
            </a:extLst>
          </p:cNvPr>
          <p:cNvGrpSpPr/>
          <p:nvPr/>
        </p:nvGrpSpPr>
        <p:grpSpPr>
          <a:xfrm>
            <a:off x="6193529" y="3629332"/>
            <a:ext cx="2371087" cy="584775"/>
            <a:chOff x="6050507" y="2786605"/>
            <a:chExt cx="2371087" cy="5847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DFE67E-41DF-3F46-97B5-87F74A262CE4}"/>
                </a:ext>
              </a:extLst>
            </p:cNvPr>
            <p:cNvGrpSpPr/>
            <p:nvPr/>
          </p:nvGrpSpPr>
          <p:grpSpPr>
            <a:xfrm>
              <a:off x="6050507" y="2786605"/>
              <a:ext cx="1244949" cy="584775"/>
              <a:chOff x="7605795" y="2642525"/>
              <a:chExt cx="1244949" cy="584775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5C64429-968B-A640-A1B7-E613A0BEA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5795" y="2657348"/>
                <a:ext cx="747094" cy="436763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07526-397C-9E4A-8663-EE2EB38BDAFA}"/>
                  </a:ext>
                </a:extLst>
              </p:cNvPr>
              <p:cNvSpPr txBox="1"/>
              <p:nvPr/>
            </p:nvSpPr>
            <p:spPr>
              <a:xfrm>
                <a:off x="8279754" y="2642525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-T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8373C6B-9C6D-8142-A7F5-FBBF0F51A152}"/>
                </a:ext>
              </a:extLst>
            </p:cNvPr>
            <p:cNvGrpSpPr/>
            <p:nvPr/>
          </p:nvGrpSpPr>
          <p:grpSpPr>
            <a:xfrm>
              <a:off x="7469089" y="2917808"/>
              <a:ext cx="952505" cy="267287"/>
              <a:chOff x="3200997" y="1197392"/>
              <a:chExt cx="952505" cy="267287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65DE4D-5A4C-4447-B28C-973BE4AD3368}"/>
                  </a:ext>
                </a:extLst>
              </p:cNvPr>
              <p:cNvSpPr txBox="1"/>
              <p:nvPr/>
            </p:nvSpPr>
            <p:spPr>
              <a:xfrm>
                <a:off x="3385238" y="1197392"/>
                <a:ext cx="7682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1100" dirty="0" err="1">
                    <a:solidFill>
                      <a:schemeClr val="bg2"/>
                    </a:solidFill>
                  </a:rPr>
                  <a:t>nsxt-mgr</a:t>
                </a:r>
                <a:endParaRPr lang="en-US" sz="11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D2BBD5C-8C7F-AE4D-B265-72F51E82F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0997" y="1205248"/>
                <a:ext cx="259431" cy="259431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A1C21D-51A2-3149-A8EF-60C6D6A4E347}"/>
              </a:ext>
            </a:extLst>
          </p:cNvPr>
          <p:cNvGrpSpPr/>
          <p:nvPr/>
        </p:nvGrpSpPr>
        <p:grpSpPr>
          <a:xfrm>
            <a:off x="2922578" y="4143502"/>
            <a:ext cx="952505" cy="267287"/>
            <a:chOff x="3200997" y="1197392"/>
            <a:chExt cx="952505" cy="2672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BB6956-2B02-6948-AAE8-5B21CD5EA2B9}"/>
                </a:ext>
              </a:extLst>
            </p:cNvPr>
            <p:cNvSpPr txBox="1"/>
            <p:nvPr/>
          </p:nvSpPr>
          <p:spPr>
            <a:xfrm>
              <a:off x="3385238" y="1197392"/>
              <a:ext cx="768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100" dirty="0" err="1">
                  <a:solidFill>
                    <a:schemeClr val="bg2"/>
                  </a:solidFill>
                </a:rPr>
                <a:t>opsman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70E0607-6840-774C-A23C-707FF433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0997" y="1205248"/>
              <a:ext cx="259431" cy="2594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1038F8-FB86-A249-98EE-4F15C6D9AC13}"/>
              </a:ext>
            </a:extLst>
          </p:cNvPr>
          <p:cNvGrpSpPr/>
          <p:nvPr/>
        </p:nvGrpSpPr>
        <p:grpSpPr>
          <a:xfrm>
            <a:off x="6001891" y="2732705"/>
            <a:ext cx="2585875" cy="568367"/>
            <a:chOff x="5863148" y="3499782"/>
            <a:chExt cx="2585875" cy="56836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CAEEA6D-4CD0-2742-886B-6BD2B945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3148" y="3499782"/>
              <a:ext cx="1615359" cy="568367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B6220E4-BDC6-344D-9A4A-4556D0462390}"/>
                </a:ext>
              </a:extLst>
            </p:cNvPr>
            <p:cNvGrpSpPr/>
            <p:nvPr/>
          </p:nvGrpSpPr>
          <p:grpSpPr>
            <a:xfrm>
              <a:off x="7496518" y="3653954"/>
              <a:ext cx="952505" cy="267287"/>
              <a:chOff x="3192853" y="1258921"/>
              <a:chExt cx="952505" cy="26728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9F5F522-BE26-5647-9A2B-B648EF7F8160}"/>
                  </a:ext>
                </a:extLst>
              </p:cNvPr>
              <p:cNvSpPr txBox="1"/>
              <p:nvPr/>
            </p:nvSpPr>
            <p:spPr>
              <a:xfrm>
                <a:off x="3377094" y="1258921"/>
                <a:ext cx="7682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Hans" sz="1100" dirty="0" err="1">
                    <a:solidFill>
                      <a:schemeClr val="bg2"/>
                    </a:solidFill>
                  </a:rPr>
                  <a:t>opsman</a:t>
                </a:r>
                <a:endParaRPr lang="en-US" sz="11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CBAB11EE-002E-6645-A566-A7DE8A1F0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2853" y="1266777"/>
                <a:ext cx="259431" cy="259431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1E1D55D-3154-064C-9DBF-DF83BF37F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30229" y="1359729"/>
            <a:ext cx="392184" cy="4014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C95EFA-9CAF-2E43-9477-1B6A13BB6E2B}"/>
              </a:ext>
            </a:extLst>
          </p:cNvPr>
          <p:cNvSpPr txBox="1"/>
          <p:nvPr/>
        </p:nvSpPr>
        <p:spPr>
          <a:xfrm>
            <a:off x="689761" y="1900063"/>
            <a:ext cx="1220617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Hans" altLang="en-US" dirty="0"/>
              <a:t>多租户，多团队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D5EBA-31D7-A441-9FBA-564E23307E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6360" y="1691779"/>
            <a:ext cx="346947" cy="346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4B6B0-1997-724A-9FC2-63E1CF219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9482" y="1817841"/>
            <a:ext cx="392656" cy="377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B78F28-CBA0-E64F-8843-E0ADBB36ED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8276" y="3973053"/>
            <a:ext cx="464744" cy="51954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23DCCA-6FC9-BB4C-A45E-6004CDE5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06" y="1642567"/>
            <a:ext cx="291405" cy="2914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BC5C63C-8AE9-7041-A8A3-CDE6C34FDF0A}"/>
              </a:ext>
            </a:extLst>
          </p:cNvPr>
          <p:cNvGrpSpPr/>
          <p:nvPr/>
        </p:nvGrpSpPr>
        <p:grpSpPr>
          <a:xfrm>
            <a:off x="2024802" y="3253668"/>
            <a:ext cx="450706" cy="687814"/>
            <a:chOff x="2210002" y="3265243"/>
            <a:chExt cx="450706" cy="6878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4B9D8D-D0D8-C64E-A02C-E13F5DCBD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1E4AFB-E06E-504D-9487-1B01893F8116}"/>
                </a:ext>
              </a:extLst>
            </p:cNvPr>
            <p:cNvSpPr txBox="1"/>
            <p:nvPr/>
          </p:nvSpPr>
          <p:spPr>
            <a:xfrm>
              <a:off x="2246841" y="3583725"/>
              <a:ext cx="377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m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1BAD1CE-1B99-5040-B98C-F1813D356A37}"/>
              </a:ext>
            </a:extLst>
          </p:cNvPr>
          <p:cNvGrpSpPr/>
          <p:nvPr/>
        </p:nvGrpSpPr>
        <p:grpSpPr>
          <a:xfrm>
            <a:off x="2593107" y="3250859"/>
            <a:ext cx="450706" cy="687814"/>
            <a:chOff x="2210002" y="3265243"/>
            <a:chExt cx="450706" cy="68781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DFAE5B4-8C8E-844F-B0AC-B20EC41D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08692-26E5-2441-8613-4F2A77D4E2E2}"/>
                </a:ext>
              </a:extLst>
            </p:cNvPr>
            <p:cNvSpPr txBox="1"/>
            <p:nvPr/>
          </p:nvSpPr>
          <p:spPr>
            <a:xfrm>
              <a:off x="2259665" y="3583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A5C3E11-D504-8643-94CF-EAA28E1B1BA3}"/>
              </a:ext>
            </a:extLst>
          </p:cNvPr>
          <p:cNvGrpSpPr/>
          <p:nvPr/>
        </p:nvGrpSpPr>
        <p:grpSpPr>
          <a:xfrm>
            <a:off x="3161447" y="3242735"/>
            <a:ext cx="450706" cy="687814"/>
            <a:chOff x="2210002" y="3265243"/>
            <a:chExt cx="450706" cy="68781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B8B7490-5A55-894E-9517-515CD8017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1AFA2E-4926-B349-B655-EEA02F5019C2}"/>
                </a:ext>
              </a:extLst>
            </p:cNvPr>
            <p:cNvSpPr txBox="1"/>
            <p:nvPr/>
          </p:nvSpPr>
          <p:spPr>
            <a:xfrm>
              <a:off x="2259666" y="3583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037F44-4458-5B49-A8A1-CF7F7ACCF7D7}"/>
              </a:ext>
            </a:extLst>
          </p:cNvPr>
          <p:cNvGrpSpPr/>
          <p:nvPr/>
        </p:nvGrpSpPr>
        <p:grpSpPr>
          <a:xfrm>
            <a:off x="3863941" y="3245106"/>
            <a:ext cx="450706" cy="687814"/>
            <a:chOff x="2210002" y="3265243"/>
            <a:chExt cx="450706" cy="68781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1CEC9C4-0F87-614E-A854-461B61048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13ACE5E-AD58-C643-97AD-4A8308BABCF0}"/>
                </a:ext>
              </a:extLst>
            </p:cNvPr>
            <p:cNvSpPr txBox="1"/>
            <p:nvPr/>
          </p:nvSpPr>
          <p:spPr>
            <a:xfrm>
              <a:off x="2246841" y="3583725"/>
              <a:ext cx="377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5F53683-8AC3-244B-8AE8-983CCBCB3412}"/>
              </a:ext>
            </a:extLst>
          </p:cNvPr>
          <p:cNvGrpSpPr/>
          <p:nvPr/>
        </p:nvGrpSpPr>
        <p:grpSpPr>
          <a:xfrm>
            <a:off x="4432246" y="3242297"/>
            <a:ext cx="450706" cy="687814"/>
            <a:chOff x="2210002" y="3265243"/>
            <a:chExt cx="450706" cy="687814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D031C6F-CF0A-B24B-937A-5075F2578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B7BAA8D-E5FA-6044-95CD-95B90FC8E801}"/>
                </a:ext>
              </a:extLst>
            </p:cNvPr>
            <p:cNvSpPr txBox="1"/>
            <p:nvPr/>
          </p:nvSpPr>
          <p:spPr>
            <a:xfrm>
              <a:off x="2259665" y="3583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912660-4896-2942-85F1-BB5FD720E03A}"/>
              </a:ext>
            </a:extLst>
          </p:cNvPr>
          <p:cNvGrpSpPr/>
          <p:nvPr/>
        </p:nvGrpSpPr>
        <p:grpSpPr>
          <a:xfrm>
            <a:off x="5000586" y="3234173"/>
            <a:ext cx="450706" cy="687814"/>
            <a:chOff x="2210002" y="3265243"/>
            <a:chExt cx="450706" cy="68781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876EABF-E253-EC49-8537-2C559F36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7F4A485-42B4-1A42-8DD5-4AB4B2F31CAA}"/>
                </a:ext>
              </a:extLst>
            </p:cNvPr>
            <p:cNvSpPr txBox="1"/>
            <p:nvPr/>
          </p:nvSpPr>
          <p:spPr>
            <a:xfrm>
              <a:off x="2259666" y="3583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4E29CE-6E89-3746-9FBA-C62C9164F44E}"/>
              </a:ext>
            </a:extLst>
          </p:cNvPr>
          <p:cNvGrpSpPr/>
          <p:nvPr/>
        </p:nvGrpSpPr>
        <p:grpSpPr>
          <a:xfrm>
            <a:off x="5568613" y="3225434"/>
            <a:ext cx="450706" cy="687814"/>
            <a:chOff x="2210002" y="3265243"/>
            <a:chExt cx="450706" cy="687814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B8E3040-7EE0-E443-A64C-910ED41E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0002" y="3265243"/>
              <a:ext cx="450706" cy="45070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529374-3CC5-4C4E-8114-EFB765E28C9D}"/>
                </a:ext>
              </a:extLst>
            </p:cNvPr>
            <p:cNvSpPr txBox="1"/>
            <p:nvPr/>
          </p:nvSpPr>
          <p:spPr>
            <a:xfrm>
              <a:off x="2259666" y="3583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6B2798F-E0C7-AF47-AF6A-6BAAD0220EDB}"/>
              </a:ext>
            </a:extLst>
          </p:cNvPr>
          <p:cNvSpPr txBox="1"/>
          <p:nvPr/>
        </p:nvSpPr>
        <p:spPr>
          <a:xfrm>
            <a:off x="6428603" y="3211568"/>
            <a:ext cx="118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OSBAPI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A541E22-D8D6-044E-9C96-755A03B5F7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3925" y="835650"/>
            <a:ext cx="3290326" cy="37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10" grpId="0" animBg="1"/>
      <p:bldP spid="10" grpId="1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0" grpId="0" animBg="1"/>
      <p:bldP spid="41" grpId="0" animBg="1"/>
      <p:bldP spid="24" grpId="0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4" name="Shape 5238">
            <a:extLst>
              <a:ext uri="{FF2B5EF4-FFF2-40B4-BE49-F238E27FC236}">
                <a16:creationId xmlns:a16="http://schemas.microsoft.com/office/drawing/2014/main" id="{32AA75C3-8D38-5D46-9938-9FB6988B0261}"/>
              </a:ext>
            </a:extLst>
          </p:cNvPr>
          <p:cNvSpPr txBox="1"/>
          <p:nvPr/>
        </p:nvSpPr>
        <p:spPr>
          <a:xfrm>
            <a:off x="4570727" y="746056"/>
            <a:ext cx="4433273" cy="4079061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基于开源的</a:t>
            </a:r>
            <a:r>
              <a:rPr lang="en-US" altLang="zh-C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和当前稳定的开源</a:t>
            </a:r>
            <a:r>
              <a:rPr lang="en-US" altLang="zh-CN" sz="1200" dirty="0"/>
              <a:t>K8s</a:t>
            </a:r>
            <a:r>
              <a:rPr lang="zh-CN" altLang="en-US" sz="1200" dirty="0"/>
              <a:t>版本兼容</a:t>
            </a:r>
            <a:r>
              <a:rPr lang="en" sz="1200" dirty="0"/>
              <a:t>, </a:t>
            </a:r>
            <a:r>
              <a:rPr lang="zh-CN" altLang="en-US" sz="1200" dirty="0"/>
              <a:t>由</a:t>
            </a:r>
            <a:r>
              <a:rPr lang="en-US" altLang="zh-CN" sz="1200" dirty="0"/>
              <a:t>BOSH</a:t>
            </a:r>
            <a:r>
              <a:rPr lang="zh-CN" altLang="en-US" sz="1200" dirty="0"/>
              <a:t>管理</a:t>
            </a:r>
            <a:r>
              <a:rPr lang="en" sz="1200" dirty="0"/>
              <a:t>. </a:t>
            </a:r>
            <a:r>
              <a:rPr lang="zh-CN" altLang="en-US" sz="1200" dirty="0">
                <a:solidFill>
                  <a:srgbClr val="FF0000"/>
                </a:solidFill>
              </a:rPr>
              <a:t>不对</a:t>
            </a:r>
            <a:r>
              <a:rPr lang="en-US" altLang="zh-CN" sz="1200" dirty="0">
                <a:solidFill>
                  <a:srgbClr val="FF0000"/>
                </a:solidFill>
              </a:rPr>
              <a:t>K8s</a:t>
            </a:r>
            <a:r>
              <a:rPr lang="zh-CN" altLang="en-US" sz="1200" dirty="0">
                <a:solidFill>
                  <a:srgbClr val="FF0000"/>
                </a:solidFill>
              </a:rPr>
              <a:t>做任何扩展</a:t>
            </a:r>
            <a:r>
              <a:rPr lang="en" sz="1200" dirty="0"/>
              <a:t>.</a:t>
            </a:r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生产就绪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从应用到</a:t>
            </a:r>
            <a:r>
              <a:rPr lang="en-US" altLang="zh-CN" sz="1200" dirty="0"/>
              <a:t>IaaS</a:t>
            </a:r>
            <a:r>
              <a:rPr lang="zh-CN" altLang="en-US" sz="1200" dirty="0"/>
              <a:t>层的高可用性，无单点故障，内置的健康检查、弹性伸缩、自愈和滚动升级</a:t>
            </a:r>
            <a:endParaRPr lang="en" sz="1200" dirty="0"/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多云支持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对于任何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IaaS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云或公有云，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OSH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提供了一致的可靠的运维体验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网络管理和安全性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开箱即用的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VMware NSX-T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，也支持多云和多种虚拟化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b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全自动化运维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全自动的部署、伸缩、在线打补丁、在线升级，没有业务停顿时间</a:t>
            </a:r>
            <a:endParaRPr lang="en" sz="1200" dirty="0"/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访问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GCP APIs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通过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GCP Service Broker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使得应用可以透明的访问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Google Cloud APIs</a:t>
            </a:r>
            <a:r>
              <a:rPr lang="zh-Hans" altLang="en-US" sz="1200" dirty="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Tx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工作负荷在公有云私有云之间自由流动</a:t>
            </a:r>
            <a:r>
              <a:rPr lang="en" altLang="zh-C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可以把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GKE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的工作负荷自由流动*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hape 5240">
            <a:extLst>
              <a:ext uri="{FF2B5EF4-FFF2-40B4-BE49-F238E27FC236}">
                <a16:creationId xmlns:a16="http://schemas.microsoft.com/office/drawing/2014/main" id="{4E0B422B-5786-BF4F-8287-FB27E3910CDC}"/>
              </a:ext>
            </a:extLst>
          </p:cNvPr>
          <p:cNvCxnSpPr/>
          <p:nvPr/>
        </p:nvCxnSpPr>
        <p:spPr>
          <a:xfrm rot="10800000">
            <a:off x="103536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" name="Shape 5241" descr="Shape 2588">
            <a:extLst>
              <a:ext uri="{FF2B5EF4-FFF2-40B4-BE49-F238E27FC236}">
                <a16:creationId xmlns:a16="http://schemas.microsoft.com/office/drawing/2014/main" id="{E94B015A-D8FD-D04D-BADE-2EB6644DCC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4914" y="3724246"/>
            <a:ext cx="1003200" cy="1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242" descr="Shape 2589">
            <a:extLst>
              <a:ext uri="{FF2B5EF4-FFF2-40B4-BE49-F238E27FC236}">
                <a16:creationId xmlns:a16="http://schemas.microsoft.com/office/drawing/2014/main" id="{8A3BF349-5E5C-A44B-A2F1-53E1704D6D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727" y="4040251"/>
            <a:ext cx="650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243" descr="Shape 2590">
            <a:extLst>
              <a:ext uri="{FF2B5EF4-FFF2-40B4-BE49-F238E27FC236}">
                <a16:creationId xmlns:a16="http://schemas.microsoft.com/office/drawing/2014/main" id="{0DE1B3F9-6F46-B747-AB59-6B0D8FF766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270" y="3989280"/>
            <a:ext cx="557099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244" descr="Shape 2591">
            <a:extLst>
              <a:ext uri="{FF2B5EF4-FFF2-40B4-BE49-F238E27FC236}">
                <a16:creationId xmlns:a16="http://schemas.microsoft.com/office/drawing/2014/main" id="{9F96D1C5-DD19-FE47-9AD2-9D603850E5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532" y="4027148"/>
            <a:ext cx="666599" cy="4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5245">
            <a:extLst>
              <a:ext uri="{FF2B5EF4-FFF2-40B4-BE49-F238E27FC236}">
                <a16:creationId xmlns:a16="http://schemas.microsoft.com/office/drawing/2014/main" id="{545F06B5-1C84-0649-8987-EC5E3EABEF08}"/>
              </a:ext>
            </a:extLst>
          </p:cNvPr>
          <p:cNvCxnSpPr/>
          <p:nvPr/>
        </p:nvCxnSpPr>
        <p:spPr>
          <a:xfrm rot="10800000">
            <a:off x="182157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" name="Shape 5246">
            <a:extLst>
              <a:ext uri="{FF2B5EF4-FFF2-40B4-BE49-F238E27FC236}">
                <a16:creationId xmlns:a16="http://schemas.microsoft.com/office/drawing/2014/main" id="{F4CE92B8-BC2D-6D4B-A986-CD9BF251EAA4}"/>
              </a:ext>
            </a:extLst>
          </p:cNvPr>
          <p:cNvCxnSpPr/>
          <p:nvPr/>
        </p:nvCxnSpPr>
        <p:spPr>
          <a:xfrm rot="10800000">
            <a:off x="2532942" y="3725169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3" name="Shape 5247">
            <a:extLst>
              <a:ext uri="{FF2B5EF4-FFF2-40B4-BE49-F238E27FC236}">
                <a16:creationId xmlns:a16="http://schemas.microsoft.com/office/drawing/2014/main" id="{66198C4F-F80B-EB40-80F6-73302896ED48}"/>
              </a:ext>
            </a:extLst>
          </p:cNvPr>
          <p:cNvCxnSpPr/>
          <p:nvPr/>
        </p:nvCxnSpPr>
        <p:spPr>
          <a:xfrm rot="10800000">
            <a:off x="3240655" y="3710266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4" name="Shape 5248">
            <a:extLst>
              <a:ext uri="{FF2B5EF4-FFF2-40B4-BE49-F238E27FC236}">
                <a16:creationId xmlns:a16="http://schemas.microsoft.com/office/drawing/2014/main" id="{C228A57A-9882-DF45-BFB7-EBF9EAE3CBA5}"/>
              </a:ext>
            </a:extLst>
          </p:cNvPr>
          <p:cNvCxnSpPr/>
          <p:nvPr/>
        </p:nvCxnSpPr>
        <p:spPr>
          <a:xfrm rot="10800000">
            <a:off x="3883433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" name="Shape 5249">
            <a:extLst>
              <a:ext uri="{FF2B5EF4-FFF2-40B4-BE49-F238E27FC236}">
                <a16:creationId xmlns:a16="http://schemas.microsoft.com/office/drawing/2014/main" id="{EA57F593-9DD4-8F46-AC6E-F52A01E93A11}"/>
              </a:ext>
            </a:extLst>
          </p:cNvPr>
          <p:cNvSpPr/>
          <p:nvPr/>
        </p:nvSpPr>
        <p:spPr>
          <a:xfrm>
            <a:off x="737683" y="3322155"/>
            <a:ext cx="3377400" cy="3711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4EAB9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5250">
            <a:extLst>
              <a:ext uri="{FF2B5EF4-FFF2-40B4-BE49-F238E27FC236}">
                <a16:creationId xmlns:a16="http://schemas.microsoft.com/office/drawing/2014/main" id="{7C69C333-9252-6041-B355-AA5B7812743E}"/>
              </a:ext>
            </a:extLst>
          </p:cNvPr>
          <p:cNvSpPr txBox="1"/>
          <p:nvPr/>
        </p:nvSpPr>
        <p:spPr>
          <a:xfrm>
            <a:off x="1785003" y="3369589"/>
            <a:ext cx="1301700" cy="289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  <a:buFont typeface="Helvetica Neue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BOSH</a:t>
            </a:r>
          </a:p>
        </p:txBody>
      </p:sp>
      <p:sp>
        <p:nvSpPr>
          <p:cNvPr id="17" name="Shape 5251">
            <a:extLst>
              <a:ext uri="{FF2B5EF4-FFF2-40B4-BE49-F238E27FC236}">
                <a16:creationId xmlns:a16="http://schemas.microsoft.com/office/drawing/2014/main" id="{65BEAE70-AFE2-9943-A719-D8E2DBAD4586}"/>
              </a:ext>
            </a:extLst>
          </p:cNvPr>
          <p:cNvSpPr/>
          <p:nvPr/>
        </p:nvSpPr>
        <p:spPr>
          <a:xfrm>
            <a:off x="740791" y="1588049"/>
            <a:ext cx="2347800" cy="1684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8" name="Shape 5252">
            <a:extLst>
              <a:ext uri="{FF2B5EF4-FFF2-40B4-BE49-F238E27FC236}">
                <a16:creationId xmlns:a16="http://schemas.microsoft.com/office/drawing/2014/main" id="{46A68543-FD3B-AA4C-910A-616C96743A02}"/>
              </a:ext>
            </a:extLst>
          </p:cNvPr>
          <p:cNvSpPr/>
          <p:nvPr/>
        </p:nvSpPr>
        <p:spPr>
          <a:xfrm>
            <a:off x="3127900" y="1582025"/>
            <a:ext cx="979800" cy="12255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5253">
            <a:extLst>
              <a:ext uri="{FF2B5EF4-FFF2-40B4-BE49-F238E27FC236}">
                <a16:creationId xmlns:a16="http://schemas.microsoft.com/office/drawing/2014/main" id="{022091E1-3788-134B-A728-80B838E59A8A}"/>
              </a:ext>
            </a:extLst>
          </p:cNvPr>
          <p:cNvSpPr txBox="1"/>
          <p:nvPr/>
        </p:nvSpPr>
        <p:spPr>
          <a:xfrm rot="20556">
            <a:off x="3035937" y="1868572"/>
            <a:ext cx="1053618" cy="695112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GCP Service Broker</a:t>
            </a:r>
          </a:p>
        </p:txBody>
      </p:sp>
      <p:grpSp>
        <p:nvGrpSpPr>
          <p:cNvPr id="20" name="Shape 5254">
            <a:extLst>
              <a:ext uri="{FF2B5EF4-FFF2-40B4-BE49-F238E27FC236}">
                <a16:creationId xmlns:a16="http://schemas.microsoft.com/office/drawing/2014/main" id="{636B5D5D-7BE2-8547-B337-DE51D66C27AA}"/>
              </a:ext>
            </a:extLst>
          </p:cNvPr>
          <p:cNvGrpSpPr/>
          <p:nvPr/>
        </p:nvGrpSpPr>
        <p:grpSpPr>
          <a:xfrm>
            <a:off x="1231001" y="2094301"/>
            <a:ext cx="1621499" cy="835800"/>
            <a:chOff x="0" y="-1"/>
            <a:chExt cx="1621500" cy="835800"/>
          </a:xfrm>
        </p:grpSpPr>
        <p:sp>
          <p:nvSpPr>
            <p:cNvPr id="21" name="Shape 5255">
              <a:extLst>
                <a:ext uri="{FF2B5EF4-FFF2-40B4-BE49-F238E27FC236}">
                  <a16:creationId xmlns:a16="http://schemas.microsoft.com/office/drawing/2014/main" id="{A8F62ADC-B16A-7745-AA9D-0EDFEE7EDF40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Shape 5256">
              <a:extLst>
                <a:ext uri="{FF2B5EF4-FFF2-40B4-BE49-F238E27FC236}">
                  <a16:creationId xmlns:a16="http://schemas.microsoft.com/office/drawing/2014/main" id="{A897650F-F6D7-8843-B607-028AA718EECA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3" name="Shape 5257">
            <a:extLst>
              <a:ext uri="{FF2B5EF4-FFF2-40B4-BE49-F238E27FC236}">
                <a16:creationId xmlns:a16="http://schemas.microsoft.com/office/drawing/2014/main" id="{C6C27996-8A49-9846-8556-3E3E6D390F4D}"/>
              </a:ext>
            </a:extLst>
          </p:cNvPr>
          <p:cNvGrpSpPr/>
          <p:nvPr/>
        </p:nvGrpSpPr>
        <p:grpSpPr>
          <a:xfrm>
            <a:off x="1104007" y="2207710"/>
            <a:ext cx="1621499" cy="835799"/>
            <a:chOff x="0" y="-1"/>
            <a:chExt cx="1621500" cy="835800"/>
          </a:xfrm>
        </p:grpSpPr>
        <p:sp>
          <p:nvSpPr>
            <p:cNvPr id="24" name="Shape 5258">
              <a:extLst>
                <a:ext uri="{FF2B5EF4-FFF2-40B4-BE49-F238E27FC236}">
                  <a16:creationId xmlns:a16="http://schemas.microsoft.com/office/drawing/2014/main" id="{0A419910-102D-E944-A770-E2B9054F32A9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Shape 5259">
              <a:extLst>
                <a:ext uri="{FF2B5EF4-FFF2-40B4-BE49-F238E27FC236}">
                  <a16:creationId xmlns:a16="http://schemas.microsoft.com/office/drawing/2014/main" id="{96D8F73E-2EF7-BB4A-8747-320AD2075E19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6" name="Shape 5260">
            <a:extLst>
              <a:ext uri="{FF2B5EF4-FFF2-40B4-BE49-F238E27FC236}">
                <a16:creationId xmlns:a16="http://schemas.microsoft.com/office/drawing/2014/main" id="{53514D82-5EB4-0A42-A1B0-BCAA81A07875}"/>
              </a:ext>
            </a:extLst>
          </p:cNvPr>
          <p:cNvGrpSpPr/>
          <p:nvPr/>
        </p:nvGrpSpPr>
        <p:grpSpPr>
          <a:xfrm>
            <a:off x="938904" y="2312168"/>
            <a:ext cx="1621499" cy="835800"/>
            <a:chOff x="0" y="-1"/>
            <a:chExt cx="1621500" cy="835800"/>
          </a:xfrm>
        </p:grpSpPr>
        <p:sp>
          <p:nvSpPr>
            <p:cNvPr id="27" name="Shape 5261">
              <a:extLst>
                <a:ext uri="{FF2B5EF4-FFF2-40B4-BE49-F238E27FC236}">
                  <a16:creationId xmlns:a16="http://schemas.microsoft.com/office/drawing/2014/main" id="{5CDEF915-AD67-1E48-857A-F09140DA0B3A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Shape 5262">
              <a:extLst>
                <a:ext uri="{FF2B5EF4-FFF2-40B4-BE49-F238E27FC236}">
                  <a16:creationId xmlns:a16="http://schemas.microsoft.com/office/drawing/2014/main" id="{AA3639D3-B9EE-134E-9D6E-2431B50D2A35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sp>
        <p:nvSpPr>
          <p:cNvPr id="29" name="Shape 5263">
            <a:extLst>
              <a:ext uri="{FF2B5EF4-FFF2-40B4-BE49-F238E27FC236}">
                <a16:creationId xmlns:a16="http://schemas.microsoft.com/office/drawing/2014/main" id="{A0002645-C79B-EF44-AA50-58A4FAAFB9C1}"/>
              </a:ext>
            </a:extLst>
          </p:cNvPr>
          <p:cNvSpPr txBox="1"/>
          <p:nvPr/>
        </p:nvSpPr>
        <p:spPr>
          <a:xfrm>
            <a:off x="728091" y="1653107"/>
            <a:ext cx="2442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Kubernetes</a:t>
            </a:r>
          </a:p>
        </p:txBody>
      </p:sp>
      <p:pic>
        <p:nvPicPr>
          <p:cNvPr id="30" name="Shape 5264" descr="Shape 2611">
            <a:extLst>
              <a:ext uri="{FF2B5EF4-FFF2-40B4-BE49-F238E27FC236}">
                <a16:creationId xmlns:a16="http://schemas.microsoft.com/office/drawing/2014/main" id="{FD1B5F43-A9BA-2C4A-80F5-329AA8D1D4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9466" y="3955930"/>
            <a:ext cx="1204800" cy="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5265">
            <a:extLst>
              <a:ext uri="{FF2B5EF4-FFF2-40B4-BE49-F238E27FC236}">
                <a16:creationId xmlns:a16="http://schemas.microsoft.com/office/drawing/2014/main" id="{FC8B0549-95B8-C645-97A8-FFF2FF793FD1}"/>
              </a:ext>
            </a:extLst>
          </p:cNvPr>
          <p:cNvSpPr/>
          <p:nvPr/>
        </p:nvSpPr>
        <p:spPr>
          <a:xfrm>
            <a:off x="306395" y="1588049"/>
            <a:ext cx="396000" cy="20817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2" name="Shape 5266">
            <a:extLst>
              <a:ext uri="{FF2B5EF4-FFF2-40B4-BE49-F238E27FC236}">
                <a16:creationId xmlns:a16="http://schemas.microsoft.com/office/drawing/2014/main" id="{2AE8A2FD-69D3-9C41-8004-B3CCC6192160}"/>
              </a:ext>
            </a:extLst>
          </p:cNvPr>
          <p:cNvSpPr txBox="1"/>
          <p:nvPr/>
        </p:nvSpPr>
        <p:spPr>
          <a:xfrm rot="-5400000">
            <a:off x="-107009" y="2517585"/>
            <a:ext cx="12255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NSX-T </a:t>
            </a:r>
          </a:p>
        </p:txBody>
      </p:sp>
      <p:sp>
        <p:nvSpPr>
          <p:cNvPr id="33" name="Shape 5267">
            <a:extLst>
              <a:ext uri="{FF2B5EF4-FFF2-40B4-BE49-F238E27FC236}">
                <a16:creationId xmlns:a16="http://schemas.microsoft.com/office/drawing/2014/main" id="{989EE3BC-FE93-9C45-9CA7-8FC568FD38D6}"/>
              </a:ext>
            </a:extLst>
          </p:cNvPr>
          <p:cNvSpPr/>
          <p:nvPr/>
        </p:nvSpPr>
        <p:spPr>
          <a:xfrm>
            <a:off x="3128875" y="2857175"/>
            <a:ext cx="977700" cy="412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4" name="Shape 5268">
            <a:extLst>
              <a:ext uri="{FF2B5EF4-FFF2-40B4-BE49-F238E27FC236}">
                <a16:creationId xmlns:a16="http://schemas.microsoft.com/office/drawing/2014/main" id="{B5002AEA-564B-264A-86EE-A6F6ABC5B423}"/>
              </a:ext>
            </a:extLst>
          </p:cNvPr>
          <p:cNvSpPr txBox="1"/>
          <p:nvPr/>
        </p:nvSpPr>
        <p:spPr>
          <a:xfrm>
            <a:off x="3176799" y="2929167"/>
            <a:ext cx="873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Harbor</a:t>
            </a:r>
          </a:p>
        </p:txBody>
      </p:sp>
      <p:pic>
        <p:nvPicPr>
          <p:cNvPr id="35" name="Shape 5239" descr="Shape 2586">
            <a:extLst>
              <a:ext uri="{FF2B5EF4-FFF2-40B4-BE49-F238E27FC236}">
                <a16:creationId xmlns:a16="http://schemas.microsoft.com/office/drawing/2014/main" id="{71F7D3D7-80B7-AE46-A425-F0CCEC9AEE1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6738" y="927194"/>
            <a:ext cx="2388179" cy="528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7015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zh-Hans" dirty="0"/>
              <a:t> </a:t>
            </a:r>
            <a:r>
              <a:rPr lang="en-US" altLang="ja-JP" dirty="0"/>
              <a:t>— </a:t>
            </a:r>
            <a:r>
              <a:rPr lang="en-US" dirty="0"/>
              <a:t>PKS vs PAS</a:t>
            </a:r>
            <a:endParaRPr lang="ja-JP" altLang="en-US"/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F6B9E50D-70AE-2A4E-9DA0-40659563E75A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多端口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zh-Hans" altLang="en-US" sz="2000" dirty="0"/>
              <a:t>已有</a:t>
            </a:r>
            <a:r>
              <a:rPr lang="en-US" sz="2000" dirty="0" err="1"/>
              <a:t>Docker镜像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数据类型应用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Buildpack定制复杂的应用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有共置和编排要求的应用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有存储要求、持久化要求的应用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Shape 254">
            <a:extLst>
              <a:ext uri="{FF2B5EF4-FFF2-40B4-BE49-F238E27FC236}">
                <a16:creationId xmlns:a16="http://schemas.microsoft.com/office/drawing/2014/main" id="{F7DD5839-AFEA-BD4D-8344-C05C15F3A975}"/>
              </a:ext>
            </a:extLst>
          </p:cNvPr>
          <p:cNvSpPr txBox="1">
            <a:spLocks/>
          </p:cNvSpPr>
          <p:nvPr/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PAS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/>
              <a:t>Spring</a:t>
            </a:r>
            <a:r>
              <a:rPr lang="zh-CN" altLang="en-US" sz="2000" dirty="0"/>
              <a:t>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微服务架构的应用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云原生应用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符合十二要素的应用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新应用实现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3580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EED8-87A3-9B44-BDE6-538A7CE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Agenda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6ADC7-07B5-7142-9F30-FFEE573ABD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6714" y="1180613"/>
            <a:ext cx="8410575" cy="3382962"/>
          </a:xfrm>
        </p:spPr>
        <p:txBody>
          <a:bodyPr/>
          <a:lstStyle/>
          <a:p>
            <a:r>
              <a:rPr lang="ja-JP" altLang="en-US" sz="2800"/>
              <a:t>问题是什么？</a:t>
            </a:r>
            <a:r>
              <a:rPr lang="en-US" altLang="ja-JP" sz="2800" dirty="0"/>
              <a:t>--</a:t>
            </a:r>
            <a:r>
              <a:rPr lang="en-US" sz="2800" dirty="0"/>
              <a:t>Kubernetes</a:t>
            </a:r>
            <a:r>
              <a:rPr lang="ja-JP" altLang="en-US" sz="2800"/>
              <a:t>运维</a:t>
            </a:r>
            <a:r>
              <a:rPr lang="zh-Hans" altLang="en-US" sz="2800" dirty="0"/>
              <a:t>痛点</a:t>
            </a:r>
            <a:r>
              <a:rPr lang="ja-JP" altLang="en-US" sz="2800"/>
              <a:t>  </a:t>
            </a:r>
          </a:p>
          <a:p>
            <a:r>
              <a:rPr lang="ja-JP" altLang="en-US" sz="2800"/>
              <a:t>解决方案是什么</a:t>
            </a:r>
            <a:r>
              <a:rPr lang="zh-Hans" altLang="en-US" sz="2800" dirty="0"/>
              <a:t>？</a:t>
            </a:r>
            <a:endParaRPr lang="ja-JP" altLang="en-US" sz="2800"/>
          </a:p>
          <a:p>
            <a:r>
              <a:rPr lang="en-US" sz="2800" dirty="0"/>
              <a:t>PKS</a:t>
            </a:r>
            <a:r>
              <a:rPr lang="ja-JP" altLang="en-US" sz="2800"/>
              <a:t>是什么？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简介    </a:t>
            </a:r>
          </a:p>
          <a:p>
            <a:r>
              <a:rPr lang="en-US" sz="2800" dirty="0"/>
              <a:t>PKS</a:t>
            </a:r>
            <a:r>
              <a:rPr lang="ja-JP" altLang="en-US" sz="2800"/>
              <a:t>是如何解决这些问题的？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的架构与特性    </a:t>
            </a:r>
          </a:p>
          <a:p>
            <a:r>
              <a:rPr lang="ja-JP" altLang="en-US" sz="2800"/>
              <a:t>为什么要选择</a:t>
            </a:r>
            <a:r>
              <a:rPr lang="en-US" sz="2800" dirty="0"/>
              <a:t>PKS？--</a:t>
            </a:r>
            <a:r>
              <a:rPr lang="ja-JP" altLang="en-US" sz="2800"/>
              <a:t>竞品分析</a:t>
            </a:r>
          </a:p>
        </p:txBody>
      </p:sp>
    </p:spTree>
    <p:extLst>
      <p:ext uri="{BB962C8B-B14F-4D97-AF65-F5344CB8AC3E}">
        <p14:creationId xmlns:p14="http://schemas.microsoft.com/office/powerpoint/2010/main" val="6090678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451B0F3D-059D-BE4A-B1D6-2EBADF363D49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folHlink"/>
              </a:buClr>
              <a:buSzPct val="68750"/>
              <a:buNone/>
            </a:pPr>
            <a:r>
              <a:rPr lang="en-US" b="1" dirty="0">
                <a:solidFill>
                  <a:schemeClr val="lt2"/>
                </a:solidFill>
              </a:rPr>
              <a:t>PKS</a:t>
            </a:r>
            <a:endParaRPr lang="en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800" dirty="0"/>
              <a:t>唯一获得</a:t>
            </a:r>
            <a:r>
              <a:rPr lang="en-US" sz="1800" dirty="0"/>
              <a:t>Google</a:t>
            </a:r>
            <a:r>
              <a:rPr lang="zh-Hans" altLang="en-US" sz="1800" dirty="0"/>
              <a:t>合作与支持的产品</a:t>
            </a:r>
            <a:endParaRPr lang="en-US" sz="1800" dirty="0"/>
          </a:p>
          <a:p>
            <a:pPr marL="171450" indent="-171450"/>
            <a:r>
              <a:rPr lang="en-US" sz="1800" dirty="0"/>
              <a:t>纯开源K8s</a:t>
            </a:r>
            <a:r>
              <a:rPr lang="zh-Hans" altLang="en-US" sz="1800" dirty="0"/>
              <a:t>，不做扩展和修改，</a:t>
            </a:r>
            <a:r>
              <a:rPr lang="en-US" sz="1800" dirty="0"/>
              <a:t>随时升级最新K8s</a:t>
            </a:r>
          </a:p>
          <a:p>
            <a:pPr marL="171450" indent="-171450"/>
            <a:r>
              <a:rPr lang="zh-Hans" altLang="en-US" sz="1800" dirty="0"/>
              <a:t>私有云</a:t>
            </a:r>
            <a:r>
              <a:rPr lang="en-US" altLang="zh-Hans" sz="1800" dirty="0"/>
              <a:t>/</a:t>
            </a:r>
            <a:r>
              <a:rPr lang="zh-Hans" altLang="en-US" sz="1800" dirty="0"/>
              <a:t>公有云（</a:t>
            </a:r>
            <a:r>
              <a:rPr lang="en-US" altLang="zh-Hans" sz="1800" dirty="0"/>
              <a:t>GCP</a:t>
            </a:r>
            <a:r>
              <a:rPr lang="zh-Hans" altLang="en-US" sz="1800" dirty="0"/>
              <a:t>）之间</a:t>
            </a:r>
            <a:r>
              <a:rPr lang="en-US" sz="1800" dirty="0" err="1"/>
              <a:t>工作负荷</a:t>
            </a:r>
            <a:r>
              <a:rPr lang="zh-Hans" altLang="en-US" sz="1800" dirty="0"/>
              <a:t>自由流动</a:t>
            </a:r>
            <a:r>
              <a:rPr lang="en-US" sz="1800" dirty="0" err="1"/>
              <a:t>流动</a:t>
            </a:r>
            <a:endParaRPr lang="en-US" sz="1800" dirty="0"/>
          </a:p>
          <a:p>
            <a:pPr marL="171450" indent="-171450"/>
            <a:r>
              <a:rPr lang="en-US" altLang="zh-Hans" sz="1800" dirty="0"/>
              <a:t>VMware</a:t>
            </a:r>
            <a:r>
              <a:rPr lang="zh-Hans" altLang="en-US" sz="1800" dirty="0"/>
              <a:t> 企业级商用</a:t>
            </a:r>
            <a:r>
              <a:rPr lang="en-US" altLang="zh-Hans" sz="1800" dirty="0"/>
              <a:t>IaaS</a:t>
            </a:r>
            <a:r>
              <a:rPr lang="zh-Hans" altLang="en-US" sz="1800" dirty="0"/>
              <a:t>集成（</a:t>
            </a:r>
            <a:r>
              <a:rPr lang="en-US" sz="1800" dirty="0" err="1"/>
              <a:t>包括VSAN和NSX</a:t>
            </a:r>
            <a:r>
              <a:rPr lang="en-US" altLang="zh-Hans" sz="1800" dirty="0"/>
              <a:t>-T</a:t>
            </a:r>
            <a:r>
              <a:rPr lang="zh-Hans" altLang="en-US" sz="1800" dirty="0"/>
              <a:t>）</a:t>
            </a:r>
            <a:endParaRPr lang="en-US" sz="1800" dirty="0"/>
          </a:p>
          <a:p>
            <a:pPr marL="171450" indent="-171450"/>
            <a:r>
              <a:rPr lang="zh-Hans" altLang="en-US" sz="1800" dirty="0"/>
              <a:t>统一的跨云</a:t>
            </a:r>
            <a:r>
              <a:rPr lang="en-US" sz="1800" dirty="0" err="1"/>
              <a:t>自动化安装部署</a:t>
            </a:r>
            <a:r>
              <a:rPr lang="zh-Hans" altLang="en-US" sz="1800" dirty="0"/>
              <a:t>、</a:t>
            </a:r>
            <a:r>
              <a:rPr lang="en-US" sz="1800" dirty="0" err="1"/>
              <a:t>运维工具</a:t>
            </a:r>
            <a:endParaRPr lang="en-US" sz="1800" dirty="0"/>
          </a:p>
          <a:p>
            <a:pPr marL="171450" indent="-171450"/>
            <a:r>
              <a:rPr lang="en-US" sz="1800" dirty="0"/>
              <a:t>按需生成K8s集群，快速</a:t>
            </a:r>
            <a:r>
              <a:rPr lang="zh-Hans" altLang="en-US" sz="1800" dirty="0"/>
              <a:t>提供</a:t>
            </a:r>
            <a:r>
              <a:rPr lang="en-US" sz="1800" dirty="0"/>
              <a:t>K8s的开发、测试</a:t>
            </a:r>
            <a:r>
              <a:rPr lang="zh-Hans" altLang="en-US" sz="1800" dirty="0"/>
              <a:t>、生产环境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44855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6" name="Shape 253">
            <a:extLst>
              <a:ext uri="{FF2B5EF4-FFF2-40B4-BE49-F238E27FC236}">
                <a16:creationId xmlns:a16="http://schemas.microsoft.com/office/drawing/2014/main" id="{5B19165A-BAEA-5F46-BEA4-B5A83A308767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纯开源</a:t>
            </a:r>
            <a:r>
              <a:rPr lang="en-US" altLang="zh-Hans" sz="2400" dirty="0"/>
              <a:t>K8S</a:t>
            </a:r>
            <a:r>
              <a:rPr lang="zh-Hans" altLang="en-US" sz="2400" dirty="0"/>
              <a:t>，随时升级</a:t>
            </a:r>
            <a:endParaRPr lang="en-US" altLang="zh-Han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原生</a:t>
            </a:r>
            <a:r>
              <a:rPr lang="en-US" altLang="zh-Hans" sz="2400" dirty="0"/>
              <a:t>K8S</a:t>
            </a:r>
            <a:r>
              <a:rPr lang="en-US" sz="2400" dirty="0"/>
              <a:t>社区和生态</a:t>
            </a:r>
            <a:r>
              <a:rPr lang="zh-Hans" altLang="en-US" sz="2400" dirty="0"/>
              <a:t>的支持</a:t>
            </a:r>
            <a:endParaRPr lang="en-U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</a:t>
            </a:r>
            <a:r>
              <a:rPr lang="en-US" altLang="zh-Hans" sz="2400" dirty="0"/>
              <a:t>K8S</a:t>
            </a:r>
            <a:r>
              <a:rPr lang="en-US" sz="2400" dirty="0"/>
              <a:t>松耦合</a:t>
            </a: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与其他组件</a:t>
            </a:r>
            <a:r>
              <a:rPr lang="en-US" sz="2400" dirty="0" err="1"/>
              <a:t>松耦合</a:t>
            </a:r>
            <a:r>
              <a:rPr lang="zh-Hans" altLang="en-US" sz="2400" dirty="0"/>
              <a:t>（</a:t>
            </a:r>
            <a:r>
              <a:rPr lang="en-US" sz="2400" dirty="0"/>
              <a:t>VMWare</a:t>
            </a:r>
            <a:r>
              <a:rPr lang="zh-Hans" altLang="en-US" sz="2400" dirty="0"/>
              <a:t>，</a:t>
            </a:r>
            <a:r>
              <a:rPr lang="en-US" altLang="zh-Hans" sz="2400" dirty="0"/>
              <a:t>Pivotal</a:t>
            </a:r>
            <a:r>
              <a:rPr lang="zh-Hans" altLang="en-US" sz="2400" dirty="0"/>
              <a:t>）</a:t>
            </a:r>
            <a:endParaRPr lang="en-US" sz="2400" dirty="0"/>
          </a:p>
        </p:txBody>
      </p:sp>
      <p:sp>
        <p:nvSpPr>
          <p:cNvPr id="7" name="Shape 254">
            <a:extLst>
              <a:ext uri="{FF2B5EF4-FFF2-40B4-BE49-F238E27FC236}">
                <a16:creationId xmlns:a16="http://schemas.microsoft.com/office/drawing/2014/main" id="{6D0C5AD2-FB2C-8945-A21C-96FD0FE0A93E}"/>
              </a:ext>
            </a:extLst>
          </p:cNvPr>
          <p:cNvSpPr txBox="1">
            <a:spLocks/>
          </p:cNvSpPr>
          <p:nvPr/>
        </p:nvSpPr>
        <p:spPr>
          <a:xfrm>
            <a:off x="4304575" y="900400"/>
            <a:ext cx="4557525" cy="357725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600" b="1" dirty="0" err="1">
                <a:solidFill>
                  <a:schemeClr val="lt2"/>
                </a:solidFill>
              </a:rPr>
              <a:t>OpenShift</a:t>
            </a:r>
            <a:endParaRPr lang="en" sz="1400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200" dirty="0"/>
              <a:t>非原生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OpenShift是K8s的分支和定制，做了大量的定制，包括安全性和各种集成</a:t>
            </a:r>
          </a:p>
          <a:p>
            <a:pPr marL="171450" indent="-171450"/>
            <a:r>
              <a:rPr lang="zh-Hans" altLang="en-US" sz="1200" dirty="0"/>
              <a:t>升级难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OpenShift无法及时升级K8s，需要OpenShift把最新的K8s集成到OpenShift中去，这样导致OpenShift往往会比K8s晚一个大版本。</a:t>
            </a:r>
          </a:p>
          <a:p>
            <a:pPr marL="171450" indent="-171450"/>
            <a:r>
              <a:rPr lang="zh-Hans" altLang="en-US" sz="1200" dirty="0"/>
              <a:t>生态弱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OpenShift有自己的开源社区和生态，提供自己模块的API，其生态远远无法和K8s的生态相比</a:t>
            </a:r>
          </a:p>
          <a:p>
            <a:pPr marL="171450" indent="-171450"/>
            <a:r>
              <a:rPr lang="zh-Hans" altLang="en-US" sz="1200" dirty="0"/>
              <a:t>定制功能无效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OpenShift对K8s的有些定制被证明是无效的，因为在后续的K8s版本中就提供了，比如Web Console。比如监控K8s是prometheus，而OS是Hawkular</a:t>
            </a:r>
          </a:p>
          <a:p>
            <a:pPr marL="171450" indent="-171450"/>
            <a:r>
              <a:rPr lang="zh-Hans" altLang="en-US" sz="1200" dirty="0"/>
              <a:t>无法享受更大的生态圈支持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OS是把K8s深度耦合在里面，而且用自己的布局替代K8s部件，和K8s的生态越来越远，比如用OS对K8s的定制包括：用户权限、项目管理、CICD、监控、日志、存储、网络SDN、WebConsole、应用模板</a:t>
            </a:r>
          </a:p>
          <a:p>
            <a:pPr marL="171450" indent="-171450"/>
            <a:r>
              <a:rPr lang="zh-Hans" altLang="en-US" sz="1200" dirty="0"/>
              <a:t>发展慢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Openshift是一个紧耦合架构，对K8s做了大量定制，再集成了大量的功能模块。要跟上生态的发展有困难。</a:t>
            </a:r>
          </a:p>
        </p:txBody>
      </p:sp>
    </p:spTree>
    <p:extLst>
      <p:ext uri="{BB962C8B-B14F-4D97-AF65-F5344CB8AC3E}">
        <p14:creationId xmlns:p14="http://schemas.microsoft.com/office/powerpoint/2010/main" val="5417863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671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—</a:t>
            </a:r>
            <a:r>
              <a:rPr lang="en-US" dirty="0"/>
              <a:t>Kubernetes</a:t>
            </a:r>
            <a:r>
              <a:rPr lang="zh-Hans" altLang="en-US" dirty="0"/>
              <a:t>带来的好处</a:t>
            </a:r>
            <a:r>
              <a:rPr lang="ja-JP" altLang="en-US"/>
              <a:t> </a:t>
            </a:r>
          </a:p>
        </p:txBody>
      </p:sp>
      <p:sp>
        <p:nvSpPr>
          <p:cNvPr id="7" name="Shape 5184">
            <a:extLst>
              <a:ext uri="{FF2B5EF4-FFF2-40B4-BE49-F238E27FC236}">
                <a16:creationId xmlns:a16="http://schemas.microsoft.com/office/drawing/2014/main" id="{4DF76F56-B92B-6047-8051-C58A4EFBCCF9}"/>
              </a:ext>
            </a:extLst>
          </p:cNvPr>
          <p:cNvSpPr txBox="1"/>
          <p:nvPr/>
        </p:nvSpPr>
        <p:spPr>
          <a:xfrm>
            <a:off x="200624" y="1561943"/>
            <a:ext cx="4889239" cy="116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" sz="2000" dirty="0"/>
              <a:t>“</a:t>
            </a:r>
            <a:r>
              <a:rPr lang="zh-CN" altLang="en-US" sz="2000" dirty="0"/>
              <a:t>给我运行容器</a:t>
            </a:r>
            <a:r>
              <a:rPr lang="en" sz="2000" dirty="0"/>
              <a:t>. </a:t>
            </a:r>
            <a:r>
              <a:rPr lang="zh-CN" altLang="en-US" sz="2000" dirty="0"/>
              <a:t>我会提供和管理容器镜像、配置端口绑定、路由和依赖性</a:t>
            </a:r>
            <a:r>
              <a:rPr lang="en" sz="2000" dirty="0"/>
              <a:t>”</a:t>
            </a:r>
          </a:p>
        </p:txBody>
      </p:sp>
      <p:sp>
        <p:nvSpPr>
          <p:cNvPr id="8" name="Shape 5185">
            <a:extLst>
              <a:ext uri="{FF2B5EF4-FFF2-40B4-BE49-F238E27FC236}">
                <a16:creationId xmlns:a16="http://schemas.microsoft.com/office/drawing/2014/main" id="{3720296B-E092-7540-B780-D7B195E8B9DA}"/>
              </a:ext>
            </a:extLst>
          </p:cNvPr>
          <p:cNvSpPr txBox="1"/>
          <p:nvPr/>
        </p:nvSpPr>
        <p:spPr>
          <a:xfrm>
            <a:off x="5036457" y="1177052"/>
            <a:ext cx="3483429" cy="29377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</a:t>
            </a:r>
            <a:r>
              <a:rPr lang="zh-Hans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构建容器</a:t>
            </a:r>
            <a:endParaRPr sz="2400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endParaRPr lang="en" sz="2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Shape 5186">
            <a:extLst>
              <a:ext uri="{FF2B5EF4-FFF2-40B4-BE49-F238E27FC236}">
                <a16:creationId xmlns:a16="http://schemas.microsoft.com/office/drawing/2014/main" id="{5090BEE4-7DD6-9240-AA44-9BFFB7846B6E}"/>
              </a:ext>
            </a:extLst>
          </p:cNvPr>
          <p:cNvSpPr txBox="1"/>
          <p:nvPr/>
        </p:nvSpPr>
        <p:spPr>
          <a:xfrm>
            <a:off x="1034677" y="2723243"/>
            <a:ext cx="3525934" cy="6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zh-CN" altLang="en-US" sz="1800" b="1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适合套装软件、多端口的服务应用、以及需要精细控制的应用</a:t>
            </a:r>
            <a:endParaRPr lang="en" sz="1800" b="1" dirty="0">
              <a:solidFill>
                <a:srgbClr val="00AE9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Shape 5183">
            <a:extLst>
              <a:ext uri="{FF2B5EF4-FFF2-40B4-BE49-F238E27FC236}">
                <a16:creationId xmlns:a16="http://schemas.microsoft.com/office/drawing/2014/main" id="{38652A01-ACEF-7F4C-A949-3E1A5D6E7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829" y="325438"/>
            <a:ext cx="2045670" cy="511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57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DECB4-57C8-484D-A282-929FB3B619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5977" y="1044231"/>
            <a:ext cx="7644226" cy="3590209"/>
          </a:xfrm>
          <a:prstGeom prst="rect">
            <a:avLst/>
          </a:prstGeom>
        </p:spPr>
      </p:pic>
      <p:pic>
        <p:nvPicPr>
          <p:cNvPr id="5" name="Shape 5183">
            <a:extLst>
              <a:ext uri="{FF2B5EF4-FFF2-40B4-BE49-F238E27FC236}">
                <a16:creationId xmlns:a16="http://schemas.microsoft.com/office/drawing/2014/main" id="{0EA8B05D-358E-7F45-95F4-371D4FDC8F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16" y="325438"/>
            <a:ext cx="1602172" cy="41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035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21C8A-7737-F842-991E-F541DBD4AE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36304" y="973751"/>
            <a:ext cx="4671391" cy="35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875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5D8E8-C6EF-B44B-B0A6-BD07CD0B08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22356" y="1351721"/>
            <a:ext cx="6499287" cy="24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9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9D445-6783-3F49-8B5E-08A4BEE61E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92300" y="1515269"/>
            <a:ext cx="5359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42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EC70-7134-C040-A0BF-C9ABFDCD9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56104" y="1061155"/>
            <a:ext cx="6276329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514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</a:t>
            </a:r>
            <a:r>
              <a:rPr lang="ja-JP" altLang="en-US"/>
              <a:t>殇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CDA75-5E36-2D42-97C5-F409FFDC44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76703" y="1145822"/>
            <a:ext cx="5874669" cy="28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45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votal Introduction Hin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 Introduction Hin.potx</Template>
  <TotalTime>19562</TotalTime>
  <Words>1179</Words>
  <Application>Microsoft Macintosh PowerPoint</Application>
  <PresentationFormat>On-screen Show (16:9)</PresentationFormat>
  <Paragraphs>194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MetaNormalLF-Roman</vt:lpstr>
      <vt:lpstr>Proxima Nova</vt:lpstr>
      <vt:lpstr>Arial</vt:lpstr>
      <vt:lpstr>Helvetica Neue</vt:lpstr>
      <vt:lpstr>Verdana</vt:lpstr>
      <vt:lpstr>Wingdings</vt:lpstr>
      <vt:lpstr>Pivotal Introduction Hin</vt:lpstr>
      <vt:lpstr>Kubernetes的运维之殇与PKS的解决之道 </vt:lpstr>
      <vt:lpstr>Agenda</vt:lpstr>
      <vt:lpstr>运维之殇—Kubernetes带来的好处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运维之殇--运维Kubernetes的痛点  </vt:lpstr>
      <vt:lpstr>应对之道</vt:lpstr>
      <vt:lpstr>横空出世--PKS简介    </vt:lpstr>
      <vt:lpstr>横空出世--PKS简介    </vt:lpstr>
      <vt:lpstr>横空出世--PKS简介    </vt:lpstr>
      <vt:lpstr>解决之道--PKS架构与特性</vt:lpstr>
      <vt:lpstr>解决之道--PKS架构与特性</vt:lpstr>
      <vt:lpstr>解决之道 — PKS vs PAS</vt:lpstr>
      <vt:lpstr>货比三家--PKS竞品分析</vt:lpstr>
      <vt:lpstr>货比三家--PKS竞品分析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Happy</cp:lastModifiedBy>
  <cp:revision>475</cp:revision>
  <cp:lastPrinted>2015-10-08T09:35:08Z</cp:lastPrinted>
  <dcterms:created xsi:type="dcterms:W3CDTF">2014-02-20T22:14:29Z</dcterms:created>
  <dcterms:modified xsi:type="dcterms:W3CDTF">2018-05-29T01:03:05Z</dcterms:modified>
</cp:coreProperties>
</file>